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9" r:id="rId20"/>
    <p:sldId id="280" r:id="rId21"/>
    <p:sldId id="281" r:id="rId22"/>
    <p:sldId id="275" r:id="rId23"/>
    <p:sldId id="277" r:id="rId24"/>
    <p:sldId id="278" r:id="rId25"/>
    <p:sldId id="282" r:id="rId2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F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26" autoAdjust="0"/>
  </p:normalViewPr>
  <p:slideViewPr>
    <p:cSldViewPr snapToGrid="0">
      <p:cViewPr varScale="1">
        <p:scale>
          <a:sx n="79" d="100"/>
          <a:sy n="79" d="100"/>
        </p:scale>
        <p:origin x="773" y="67"/>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52D03-3EB0-45B4-8D78-DC1A3C019F5F}" type="datetimeFigureOut">
              <a:rPr lang="zh-TW" altLang="en-US" smtClean="0"/>
              <a:t>2022/9/23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8A515-B256-4F70-BC6A-33BFBD2076B3}" type="slidenum">
              <a:rPr lang="zh-TW" altLang="en-US" smtClean="0"/>
              <a:t>‹#›</a:t>
            </a:fld>
            <a:endParaRPr lang="zh-TW" altLang="en-US"/>
          </a:p>
        </p:txBody>
      </p:sp>
    </p:spTree>
    <p:extLst>
      <p:ext uri="{BB962C8B-B14F-4D97-AF65-F5344CB8AC3E}">
        <p14:creationId xmlns:p14="http://schemas.microsoft.com/office/powerpoint/2010/main" val="14868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今天要介紹的期刊是 比較在半自動駕駛中由</a:t>
            </a:r>
            <a:r>
              <a:rPr lang="en-US" altLang="zh-TW" dirty="0"/>
              <a:t>NDRT</a:t>
            </a:r>
            <a:r>
              <a:rPr lang="zh-TW" altLang="en-US" dirty="0"/>
              <a:t>引起的心理工作量的眼動追蹤指標</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1</a:t>
            </a:fld>
            <a:endParaRPr lang="zh-TW" altLang="en-US"/>
          </a:p>
        </p:txBody>
      </p:sp>
    </p:spTree>
    <p:extLst>
      <p:ext uri="{BB962C8B-B14F-4D97-AF65-F5344CB8AC3E}">
        <p14:creationId xmlns:p14="http://schemas.microsoft.com/office/powerpoint/2010/main" val="52760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在過去的研究中可以得知視覺語言任務所產生的</a:t>
            </a:r>
            <a:r>
              <a:rPr lang="en-US" altLang="zh-TW" dirty="0"/>
              <a:t>MWL</a:t>
            </a:r>
            <a:r>
              <a:rPr lang="zh-TW" altLang="en-US" dirty="0"/>
              <a:t>是最少的，因此決定要用聽覺空間任務及聽覺語言任務與其他的次要任務來進行實驗。該實驗採用受試者內設計，總共有</a:t>
            </a:r>
            <a:r>
              <a:rPr lang="en-US" altLang="zh-TW" dirty="0"/>
              <a:t>9</a:t>
            </a:r>
            <a:r>
              <a:rPr lang="zh-TW" altLang="en-US" dirty="0"/>
              <a:t>個條件，每個條件分三組，每組</a:t>
            </a:r>
            <a:r>
              <a:rPr lang="en-US" altLang="zh-TW" dirty="0"/>
              <a:t>42</a:t>
            </a:r>
            <a:r>
              <a:rPr lang="zh-TW" altLang="en-US" dirty="0"/>
              <a:t>個刺激物、刺激物呈現</a:t>
            </a:r>
            <a:r>
              <a:rPr lang="en-US" altLang="zh-TW" dirty="0"/>
              <a:t>1</a:t>
            </a:r>
            <a:r>
              <a:rPr lang="zh-TW" altLang="en-US" dirty="0"/>
              <a:t>秒，兩個刺激物間隔</a:t>
            </a:r>
            <a:r>
              <a:rPr lang="en-US" altLang="zh-TW" dirty="0"/>
              <a:t>0.2</a:t>
            </a:r>
            <a:r>
              <a:rPr lang="zh-TW" altLang="en-US" dirty="0"/>
              <a:t>秒，如圖。</a:t>
            </a:r>
          </a:p>
          <a:p>
            <a:r>
              <a:rPr lang="zh-TW" altLang="en-US" dirty="0"/>
              <a:t>（受試者內設計：稱重複測量設計，所以參與者都暴露於每種條件）</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10</a:t>
            </a:fld>
            <a:endParaRPr lang="zh-TW" altLang="en-US"/>
          </a:p>
        </p:txBody>
      </p:sp>
    </p:spTree>
    <p:extLst>
      <p:ext uri="{BB962C8B-B14F-4D97-AF65-F5344CB8AC3E}">
        <p14:creationId xmlns:p14="http://schemas.microsoft.com/office/powerpoint/2010/main" val="15015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這次的實驗是招募了京都大學的</a:t>
            </a:r>
            <a:r>
              <a:rPr lang="en-US" altLang="zh-TW" dirty="0"/>
              <a:t>36</a:t>
            </a:r>
            <a:r>
              <a:rPr lang="zh-TW" altLang="en-US" dirty="0"/>
              <a:t>名學生，其中包含</a:t>
            </a:r>
            <a:r>
              <a:rPr lang="en-US" altLang="zh-TW" dirty="0"/>
              <a:t>18</a:t>
            </a:r>
            <a:r>
              <a:rPr lang="zh-TW" altLang="en-US" dirty="0"/>
              <a:t>位男生，</a:t>
            </a:r>
            <a:r>
              <a:rPr lang="en-US" altLang="zh-TW" dirty="0"/>
              <a:t>18</a:t>
            </a:r>
            <a:r>
              <a:rPr lang="zh-TW" altLang="en-US" dirty="0"/>
              <a:t>位女生，平均年齡落在</a:t>
            </a:r>
            <a:r>
              <a:rPr lang="en-US" altLang="zh-TW" dirty="0"/>
              <a:t>26</a:t>
            </a:r>
            <a:r>
              <a:rPr lang="zh-TW" altLang="en-US" dirty="0"/>
              <a:t>歲，在參與者參與實驗前都會簽署同意書，並先了解設備及需要進行的任務。</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11</a:t>
            </a:fld>
            <a:endParaRPr lang="zh-TW" altLang="en-US"/>
          </a:p>
        </p:txBody>
      </p:sp>
    </p:spTree>
    <p:extLst>
      <p:ext uri="{BB962C8B-B14F-4D97-AF65-F5344CB8AC3E}">
        <p14:creationId xmlns:p14="http://schemas.microsoft.com/office/powerpoint/2010/main" val="2692084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在進行實驗的過程，會透過以下方法來收集數據，第一個是任務負荷指數，當參與者完成一項任務後會請他們評分，當分數愈高，就表示參與者的</a:t>
            </a:r>
            <a:r>
              <a:rPr lang="en-US" altLang="zh-TW" dirty="0"/>
              <a:t>MWL</a:t>
            </a:r>
            <a:r>
              <a:rPr lang="zh-TW" altLang="en-US" dirty="0"/>
              <a:t>就愈高。</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12</a:t>
            </a:fld>
            <a:endParaRPr lang="zh-TW" altLang="en-US"/>
          </a:p>
        </p:txBody>
      </p:sp>
    </p:spTree>
    <p:extLst>
      <p:ext uri="{BB962C8B-B14F-4D97-AF65-F5344CB8AC3E}">
        <p14:creationId xmlns:p14="http://schemas.microsoft.com/office/powerpoint/2010/main" val="367550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第二個依據參與者才執行次要任務的表現來做評斷，表現愈好，表示該任務對參與者的</a:t>
            </a:r>
            <a:r>
              <a:rPr lang="en-US" altLang="zh-TW" dirty="0"/>
              <a:t>MWL</a:t>
            </a:r>
            <a:r>
              <a:rPr lang="zh-TW" altLang="en-US" dirty="0"/>
              <a:t>就越低。</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13</a:t>
            </a:fld>
            <a:endParaRPr lang="zh-TW" altLang="en-US"/>
          </a:p>
        </p:txBody>
      </p:sp>
    </p:spTree>
    <p:extLst>
      <p:ext uri="{BB962C8B-B14F-4D97-AF65-F5344CB8AC3E}">
        <p14:creationId xmlns:p14="http://schemas.microsoft.com/office/powerpoint/2010/main" val="256366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第三個是眼動追蹤指標，利用便攜式眼動儀來進行實驗，再利用相關的軟體進行分析。這九個項目則是主要測試的項目。</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14</a:t>
            </a:fld>
            <a:endParaRPr lang="zh-TW" altLang="en-US"/>
          </a:p>
        </p:txBody>
      </p:sp>
    </p:spTree>
    <p:extLst>
      <p:ext uri="{BB962C8B-B14F-4D97-AF65-F5344CB8AC3E}">
        <p14:creationId xmlns:p14="http://schemas.microsoft.com/office/powerpoint/2010/main" val="261518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實驗的程序總共會有</a:t>
            </a:r>
            <a:r>
              <a:rPr lang="en-US" altLang="zh-TW" dirty="0"/>
              <a:t>95</a:t>
            </a:r>
            <a:r>
              <a:rPr lang="zh-TW" altLang="en-US" dirty="0"/>
              <a:t>分鐘的時間對參與者進行實驗，其中會有</a:t>
            </a:r>
            <a:r>
              <a:rPr lang="en-US" altLang="zh-TW" dirty="0"/>
              <a:t>10</a:t>
            </a:r>
            <a:r>
              <a:rPr lang="zh-TW" altLang="en-US" dirty="0"/>
              <a:t>分鐘的時間讓參與者熟悉模擬項目，每個任務間隔都有</a:t>
            </a:r>
            <a:r>
              <a:rPr lang="en-US" altLang="zh-TW" dirty="0"/>
              <a:t>5</a:t>
            </a:r>
            <a:r>
              <a:rPr lang="zh-TW" altLang="en-US" dirty="0"/>
              <a:t>分鐘可以休息，每項任務參與者都必須執行，那實驗的過程眼動追蹤指標會作為測量</a:t>
            </a:r>
            <a:r>
              <a:rPr lang="en-US" altLang="zh-TW" dirty="0"/>
              <a:t>MWL</a:t>
            </a:r>
            <a:r>
              <a:rPr lang="zh-TW" altLang="en-US" dirty="0"/>
              <a:t>的基礎</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15</a:t>
            </a:fld>
            <a:endParaRPr lang="zh-TW" altLang="en-US"/>
          </a:p>
        </p:txBody>
      </p:sp>
    </p:spTree>
    <p:extLst>
      <p:ext uri="{BB962C8B-B14F-4D97-AF65-F5344CB8AC3E}">
        <p14:creationId xmlns:p14="http://schemas.microsoft.com/office/powerpoint/2010/main" val="267902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3600" dirty="0"/>
              <a:t>針對第一個假設的實驗中，利用變異數分析來呈現任務負荷指數的結果，任務負荷指數的評分顯示自主水平對</a:t>
            </a:r>
            <a:r>
              <a:rPr lang="en-US" altLang="zh-TW" sz="3600" dirty="0"/>
              <a:t>MWL</a:t>
            </a:r>
            <a:r>
              <a:rPr lang="zh-TW" altLang="en-US" sz="3600" dirty="0"/>
              <a:t>有顯著的效果，</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16</a:t>
            </a:fld>
            <a:endParaRPr lang="zh-TW" altLang="en-US"/>
          </a:p>
        </p:txBody>
      </p:sp>
    </p:spTree>
    <p:extLst>
      <p:ext uri="{BB962C8B-B14F-4D97-AF65-F5344CB8AC3E}">
        <p14:creationId xmlns:p14="http://schemas.microsoft.com/office/powerpoint/2010/main" val="3237718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3600" dirty="0"/>
              <a:t>這張圖也說明了，三個指標對三個任務的任務負荷指數，三個指標</a:t>
            </a:r>
            <a:r>
              <a:rPr lang="en-US" altLang="zh-TW" sz="3600" dirty="0"/>
              <a:t>(</a:t>
            </a:r>
            <a:r>
              <a:rPr lang="zh-TW" altLang="en-US" sz="3600" dirty="0"/>
              <a:t>目標、</a:t>
            </a:r>
            <a:r>
              <a:rPr lang="zh-TW" altLang="en-US" sz="3600" u="none" dirty="0"/>
              <a:t>誘導、其他</a:t>
            </a:r>
            <a:r>
              <a:rPr lang="en-US" altLang="zh-TW" sz="3600" u="none" dirty="0"/>
              <a:t>)</a:t>
            </a:r>
            <a:r>
              <a:rPr lang="zh-TW" altLang="en-US" sz="3600" dirty="0"/>
              <a:t>對於次要任務性能沒有顯現出顯著的效果，因此可以證明第一個假設是正確的。</a:t>
            </a:r>
            <a:endParaRPr lang="en-US" altLang="zh-TW" sz="3600" dirty="0"/>
          </a:p>
          <a:p>
            <a:endParaRPr lang="en-US" altLang="zh-TW" sz="3600" dirty="0"/>
          </a:p>
          <a:p>
            <a:r>
              <a:rPr lang="zh-TW" altLang="en-US" sz="3600" dirty="0"/>
              <a:t>對於次要任務性能沒有顯示出任何顯著的自動駕駛主效應</a:t>
            </a:r>
            <a:r>
              <a:rPr lang="en-US" altLang="zh-TW" sz="3600" dirty="0"/>
              <a:t>MWL </a:t>
            </a:r>
            <a:r>
              <a:rPr lang="zh-TW" altLang="en-US" sz="3600" dirty="0"/>
              <a:t>上的水平</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17</a:t>
            </a:fld>
            <a:endParaRPr lang="zh-TW" altLang="en-US"/>
          </a:p>
        </p:txBody>
      </p:sp>
    </p:spTree>
    <p:extLst>
      <p:ext uri="{BB962C8B-B14F-4D97-AF65-F5344CB8AC3E}">
        <p14:creationId xmlns:p14="http://schemas.microsoft.com/office/powerpoint/2010/main" val="4079560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3600" dirty="0"/>
              <a:t>在第二個假設中是眼動追蹤指標是視覺和聽覺多任務情況下</a:t>
            </a:r>
            <a:r>
              <a:rPr lang="en-US" altLang="zh-TW" sz="3600" dirty="0"/>
              <a:t>MWL</a:t>
            </a:r>
            <a:r>
              <a:rPr lang="zh-TW" altLang="en-US" sz="3600" dirty="0"/>
              <a:t>級預測的指標，因此使用了以下幾種方法來求證。</a:t>
            </a:r>
          </a:p>
          <a:p>
            <a:r>
              <a:rPr lang="zh-TW" altLang="en-US" sz="3600" dirty="0"/>
              <a:t>第一個是數據標準化，首先為了消除跟時間有關變化的差異，因此將對瞳孔直徑變化、掃視持續時間、注視持續時間、眨眼持續時間進行標準化，而其他跟時間無關的則無須進行標準化</a:t>
            </a:r>
            <a:r>
              <a:rPr lang="en-US" altLang="zh-TW" sz="3600" dirty="0"/>
              <a:t>(</a:t>
            </a:r>
            <a:r>
              <a:rPr lang="zh-TW" altLang="en-US" sz="3600" dirty="0"/>
              <a:t>掃視次數、注視次數、眨眼次數、</a:t>
            </a:r>
            <a:r>
              <a:rPr lang="en-US" altLang="zh-TW" sz="3600" dirty="0"/>
              <a:t>2G</a:t>
            </a:r>
            <a:r>
              <a:rPr lang="zh-TW" altLang="en-US" sz="3600" dirty="0"/>
              <a:t>商、</a:t>
            </a:r>
            <a:r>
              <a:rPr lang="en-US" altLang="zh-TW" sz="3600" dirty="0"/>
              <a:t>3D</a:t>
            </a:r>
            <a:r>
              <a:rPr lang="zh-TW" altLang="en-US" sz="3600" dirty="0"/>
              <a:t>凝視商</a:t>
            </a:r>
            <a:r>
              <a:rPr lang="en-US" altLang="zh-TW" sz="3600" dirty="0"/>
              <a:t>)</a:t>
            </a:r>
          </a:p>
          <a:p>
            <a:endParaRPr lang="en-US" altLang="zh-TW" sz="3600" dirty="0"/>
          </a:p>
          <a:p>
            <a:r>
              <a:rPr lang="en-US" altLang="zh-TW" sz="3600" dirty="0"/>
              <a:t>https://kknews.cc/zh-tw/code/pvpbaoz.html</a:t>
            </a:r>
          </a:p>
          <a:p>
            <a:r>
              <a:rPr lang="zh-TW" altLang="en-US" sz="3600" dirty="0"/>
              <a:t>跟時間變化有關的進行標準化</a:t>
            </a:r>
            <a:endParaRPr lang="en-US" altLang="zh-TW" sz="3600" dirty="0"/>
          </a:p>
          <a:p>
            <a:r>
              <a:rPr lang="zh-TW" altLang="en-US" sz="3600" dirty="0"/>
              <a:t>跟時間變化無關的則不進行標準化</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18</a:t>
            </a:fld>
            <a:endParaRPr lang="zh-TW" altLang="en-US"/>
          </a:p>
        </p:txBody>
      </p:sp>
    </p:spTree>
    <p:extLst>
      <p:ext uri="{BB962C8B-B14F-4D97-AF65-F5344CB8AC3E}">
        <p14:creationId xmlns:p14="http://schemas.microsoft.com/office/powerpoint/2010/main" val="1520915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3600" dirty="0"/>
              <a:t>第二個是多變量變異數分析</a:t>
            </a:r>
            <a:r>
              <a:rPr lang="en-US" altLang="zh-TW" sz="3600" dirty="0"/>
              <a:t>(</a:t>
            </a:r>
            <a:r>
              <a:rPr lang="zh-TW" altLang="en-US" sz="3600" dirty="0"/>
              <a:t>半自主級別、次要任務 為自變量</a:t>
            </a:r>
            <a:r>
              <a:rPr lang="en-US" altLang="zh-TW" sz="3600" dirty="0"/>
              <a:t>)</a:t>
            </a:r>
            <a:r>
              <a:rPr lang="zh-TW" altLang="en-US" sz="3600" dirty="0"/>
              <a:t>，多變量分析應用於九個眼動追蹤指標，根據分析結果，可得九個眼動追蹤指標並非最佳測量項目，因為參與者有沒有處理視覺訊息將會影響眼動追蹤指標，因此應該要找到最具代表性的追蹤指標，並以適當的精度來測量視覺和聽覺多任務情況下的</a:t>
            </a:r>
            <a:r>
              <a:rPr lang="en-US" altLang="zh-TW" sz="3600" dirty="0"/>
              <a:t>MWL</a:t>
            </a:r>
            <a:endParaRPr lang="zh-TW" altLang="en-US" sz="3600" dirty="0"/>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19</a:t>
            </a:fld>
            <a:endParaRPr lang="zh-TW" altLang="en-US"/>
          </a:p>
        </p:txBody>
      </p:sp>
    </p:spTree>
    <p:extLst>
      <p:ext uri="{BB962C8B-B14F-4D97-AF65-F5344CB8AC3E}">
        <p14:creationId xmlns:p14="http://schemas.microsoft.com/office/powerpoint/2010/main" val="84743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研究目的是因為在現今社會</a:t>
            </a:r>
            <a:r>
              <a:rPr lang="en-US" altLang="zh-TW" dirty="0"/>
              <a:t>5.0</a:t>
            </a:r>
            <a:r>
              <a:rPr lang="zh-TW" altLang="en-US" dirty="0"/>
              <a:t>中，人類與網路虛擬空間及物理空間的相關技術越來越緊密，尤其最深受影響的範圍是移動和交通，將來自動駕駛將成為最顯著的運動方式。</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2</a:t>
            </a:fld>
            <a:endParaRPr lang="zh-TW" altLang="en-US"/>
          </a:p>
        </p:txBody>
      </p:sp>
    </p:spTree>
    <p:extLst>
      <p:ext uri="{BB962C8B-B14F-4D97-AF65-F5344CB8AC3E}">
        <p14:creationId xmlns:p14="http://schemas.microsoft.com/office/powerpoint/2010/main" val="1543971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3600" dirty="0"/>
              <a:t>利用相關計算跟主成分提取來分析負荷任務指標，可以得到瞳孔直徑變化、注視持續時間、注視次數、掃視次數、</a:t>
            </a:r>
            <a:r>
              <a:rPr lang="en-US" altLang="zh-TW" sz="3600" dirty="0"/>
              <a:t>3D</a:t>
            </a:r>
            <a:r>
              <a:rPr lang="zh-TW" altLang="en-US" sz="3600" dirty="0"/>
              <a:t>凝視熵是提取的五個有效眼球追蹤指標</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20</a:t>
            </a:fld>
            <a:endParaRPr lang="zh-TW" altLang="en-US"/>
          </a:p>
        </p:txBody>
      </p:sp>
    </p:spTree>
    <p:extLst>
      <p:ext uri="{BB962C8B-B14F-4D97-AF65-F5344CB8AC3E}">
        <p14:creationId xmlns:p14="http://schemas.microsoft.com/office/powerpoint/2010/main" val="2850427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3600" dirty="0"/>
              <a:t>最後再利用</a:t>
            </a:r>
            <a:r>
              <a:rPr lang="en-US" altLang="zh-TW" sz="3600" dirty="0"/>
              <a:t>KNN</a:t>
            </a:r>
            <a:r>
              <a:rPr lang="zh-TW" altLang="en-US" sz="3600" dirty="0"/>
              <a:t>來檢查五個有效追蹤指標，可以得到這五個指標是足夠有效預測</a:t>
            </a:r>
            <a:r>
              <a:rPr lang="en-US" altLang="zh-TW" sz="3600" dirty="0"/>
              <a:t>MWL</a:t>
            </a:r>
            <a:r>
              <a:rPr lang="zh-TW" altLang="en-US" sz="3600" dirty="0"/>
              <a:t>水平，同時也證明</a:t>
            </a:r>
            <a:r>
              <a:rPr lang="en-US" altLang="zh-TW" sz="3600" dirty="0"/>
              <a:t>H2</a:t>
            </a:r>
            <a:r>
              <a:rPr lang="zh-TW" altLang="en-US" sz="3600" dirty="0"/>
              <a:t>是真實的。</a:t>
            </a:r>
            <a:endParaRPr lang="en-US" altLang="zh-TW" sz="3600" dirty="0"/>
          </a:p>
          <a:p>
            <a:endParaRPr lang="en-US" altLang="zh-TW" sz="3600" dirty="0"/>
          </a:p>
          <a:p>
            <a:endParaRPr lang="en-US" altLang="zh-TW" sz="3600" dirty="0"/>
          </a:p>
          <a:p>
            <a:r>
              <a:rPr lang="en-US" altLang="zh-TW" sz="3600" dirty="0"/>
              <a:t>TPR</a:t>
            </a:r>
            <a:r>
              <a:rPr lang="zh-TW" altLang="en-US" sz="3600" dirty="0"/>
              <a:t> </a:t>
            </a:r>
            <a:r>
              <a:rPr lang="en-US" altLang="zh-TW" sz="3600" dirty="0"/>
              <a:t>(true positive rate) </a:t>
            </a:r>
            <a:r>
              <a:rPr lang="zh-TW" altLang="en-US" sz="3600" dirty="0"/>
              <a:t>真正類率</a:t>
            </a:r>
            <a:endParaRPr lang="en-US" altLang="zh-TW" sz="3600" dirty="0"/>
          </a:p>
          <a:p>
            <a:r>
              <a:rPr lang="en-US" altLang="zh-TW" sz="3600" dirty="0"/>
              <a:t>FNR</a:t>
            </a:r>
            <a:r>
              <a:rPr lang="zh-TW" altLang="en-US" sz="3600" dirty="0"/>
              <a:t> </a:t>
            </a:r>
            <a:r>
              <a:rPr lang="en-US" altLang="zh-TW" sz="3600" dirty="0"/>
              <a:t>(true Negative rate ) </a:t>
            </a:r>
            <a:r>
              <a:rPr lang="zh-TW" altLang="en-US" sz="3600" dirty="0"/>
              <a:t>真負類率</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21</a:t>
            </a:fld>
            <a:endParaRPr lang="zh-TW" altLang="en-US"/>
          </a:p>
        </p:txBody>
      </p:sp>
    </p:spTree>
    <p:extLst>
      <p:ext uri="{BB962C8B-B14F-4D97-AF65-F5344CB8AC3E}">
        <p14:creationId xmlns:p14="http://schemas.microsoft.com/office/powerpoint/2010/main" val="1061888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3600" dirty="0"/>
              <a:t>儘管視覺是駕駛和視覺認知過程中最重要的信息資源，資源可以隨著自動駕駛水平的提高而節省，研究表明，聽覺認知具有同樣的現象。在設計</a:t>
            </a:r>
            <a:r>
              <a:rPr lang="en-US" altLang="zh-TW" sz="3600" dirty="0"/>
              <a:t>TOR</a:t>
            </a:r>
            <a:r>
              <a:rPr lang="zh-TW" altLang="en-US" sz="3600" dirty="0"/>
              <a:t>的介面時，應考慮</a:t>
            </a:r>
            <a:r>
              <a:rPr lang="en-US" altLang="zh-TW" sz="3600" dirty="0"/>
              <a:t>TOR</a:t>
            </a:r>
            <a:r>
              <a:rPr lang="zh-TW" altLang="en-US" sz="3600" dirty="0"/>
              <a:t>之前的可視化多任務情況及聽覺多任務情況。而在駕駛的過程中可用</a:t>
            </a:r>
            <a:r>
              <a:rPr lang="zh-TW" altLang="en-US" sz="3600" dirty="0">
                <a:latin typeface="Microsoft JhengHei UI" panose="020B0604030504040204" pitchFamily="34" charset="-120"/>
                <a:ea typeface="Microsoft JhengHei UI" panose="020B0604030504040204" pitchFamily="34" charset="-120"/>
              </a:rPr>
              <a:t>車載駕駛員監控系統來監控多任務情況下的駕駛員 </a:t>
            </a:r>
            <a:r>
              <a:rPr lang="en-US" altLang="zh-TW" sz="3600" dirty="0">
                <a:latin typeface="Microsoft JhengHei UI" panose="020B0604030504040204" pitchFamily="34" charset="-120"/>
                <a:ea typeface="Microsoft JhengHei UI" panose="020B0604030504040204" pitchFamily="34" charset="-120"/>
              </a:rPr>
              <a:t>MWL</a:t>
            </a:r>
            <a:r>
              <a:rPr lang="zh-TW" altLang="en-US" sz="3600" dirty="0">
                <a:latin typeface="Microsoft JhengHei UI" panose="020B0604030504040204" pitchFamily="34" charset="-120"/>
                <a:ea typeface="Microsoft JhengHei UI" panose="020B0604030504040204" pitchFamily="34" charset="-120"/>
              </a:rPr>
              <a:t>。</a:t>
            </a:r>
            <a:endParaRPr lang="zh-TW" altLang="en-US" sz="3600" dirty="0"/>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22</a:t>
            </a:fld>
            <a:endParaRPr lang="zh-TW" altLang="en-US"/>
          </a:p>
        </p:txBody>
      </p:sp>
    </p:spTree>
    <p:extLst>
      <p:ext uri="{BB962C8B-B14F-4D97-AF65-F5344CB8AC3E}">
        <p14:creationId xmlns:p14="http://schemas.microsoft.com/office/powerpoint/2010/main" val="1870817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3600" dirty="0"/>
              <a:t>這項實驗有</a:t>
            </a:r>
            <a:r>
              <a:rPr lang="en-US" altLang="zh-TW" sz="3600" dirty="0"/>
              <a:t>8</a:t>
            </a:r>
            <a:r>
              <a:rPr lang="zh-TW" altLang="en-US" sz="3600" dirty="0"/>
              <a:t>個問題仍需要克服，第一個是⋯第</a:t>
            </a:r>
            <a:r>
              <a:rPr lang="en-US" altLang="zh-TW" sz="3600" dirty="0"/>
              <a:t>8</a:t>
            </a:r>
            <a:r>
              <a:rPr lang="zh-TW" altLang="en-US" sz="3600" dirty="0"/>
              <a:t>個⋯</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23</a:t>
            </a:fld>
            <a:endParaRPr lang="zh-TW" altLang="en-US"/>
          </a:p>
        </p:txBody>
      </p:sp>
    </p:spTree>
    <p:extLst>
      <p:ext uri="{BB962C8B-B14F-4D97-AF65-F5344CB8AC3E}">
        <p14:creationId xmlns:p14="http://schemas.microsoft.com/office/powerpoint/2010/main" val="2109331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3600" dirty="0"/>
              <a:t>最後總結就是那五個指標在做負荷任務指標分析時是具有指標性的。將有利於</a:t>
            </a:r>
            <a:r>
              <a:rPr lang="en-US" altLang="zh-TW" sz="3600" dirty="0"/>
              <a:t>TOR</a:t>
            </a:r>
            <a:r>
              <a:rPr lang="zh-TW" altLang="en-US" sz="3600" dirty="0"/>
              <a:t>的介面設計。</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24</a:t>
            </a:fld>
            <a:endParaRPr lang="zh-TW" altLang="en-US"/>
          </a:p>
        </p:txBody>
      </p:sp>
    </p:spTree>
    <p:extLst>
      <p:ext uri="{BB962C8B-B14F-4D97-AF65-F5344CB8AC3E}">
        <p14:creationId xmlns:p14="http://schemas.microsoft.com/office/powerpoint/2010/main" val="217072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在自動駕駛中由分</a:t>
            </a:r>
            <a:r>
              <a:rPr lang="en-US" altLang="zh-TW" dirty="0"/>
              <a:t>0</a:t>
            </a:r>
            <a:r>
              <a:rPr lang="zh-TW" altLang="en-US" dirty="0"/>
              <a:t>到</a:t>
            </a:r>
            <a:r>
              <a:rPr lang="en-US" altLang="zh-TW" dirty="0"/>
              <a:t>5</a:t>
            </a:r>
            <a:r>
              <a:rPr lang="zh-TW" altLang="en-US" dirty="0"/>
              <a:t>個等級，其中</a:t>
            </a:r>
            <a:r>
              <a:rPr lang="en-US" altLang="zh-TW" dirty="0"/>
              <a:t>3</a:t>
            </a:r>
            <a:r>
              <a:rPr lang="zh-TW" altLang="en-US" dirty="0"/>
              <a:t>到</a:t>
            </a:r>
            <a:r>
              <a:rPr lang="en-US" altLang="zh-TW" dirty="0"/>
              <a:t>5</a:t>
            </a:r>
            <a:r>
              <a:rPr lang="zh-TW" altLang="en-US" dirty="0"/>
              <a:t>等級是駕駛員可以不用監控駕駛環境，可以從事跟駕駛無關的事情，除非當自動駕駛遇到無法處理的狀況時，會發出</a:t>
            </a:r>
            <a:r>
              <a:rPr lang="en-US" altLang="zh-TW" dirty="0"/>
              <a:t>TOR</a:t>
            </a:r>
            <a:r>
              <a:rPr lang="zh-TW" altLang="en-US" dirty="0"/>
              <a:t>來請求駕駛員收回監控權，而發出</a:t>
            </a:r>
            <a:r>
              <a:rPr lang="en-US" altLang="zh-TW" dirty="0"/>
              <a:t>TOR</a:t>
            </a:r>
            <a:r>
              <a:rPr lang="zh-TW" altLang="en-US" dirty="0"/>
              <a:t>的同時，為了讓駕駛員可以快速重建情境意識，因此每個</a:t>
            </a:r>
            <a:r>
              <a:rPr lang="en-US" altLang="zh-TW" dirty="0"/>
              <a:t>TOR</a:t>
            </a:r>
            <a:r>
              <a:rPr lang="zh-TW" altLang="en-US" dirty="0"/>
              <a:t>應在駕駛員身上設立最低的</a:t>
            </a:r>
            <a:r>
              <a:rPr lang="en-US" altLang="zh-TW" dirty="0"/>
              <a:t>MWL</a:t>
            </a:r>
            <a:r>
              <a:rPr lang="zh-TW" altLang="en-US" dirty="0"/>
              <a:t>。</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根據研究指出在高緊急情況下的時候使用多模式的</a:t>
            </a:r>
            <a:r>
              <a:rPr lang="en-US" altLang="zh-TW" dirty="0"/>
              <a:t>TORs</a:t>
            </a:r>
            <a:r>
              <a:rPr lang="zh-TW" altLang="en-US" dirty="0"/>
              <a:t>最有效，而在低緊急情況下的時候使用聽覺</a:t>
            </a:r>
            <a:r>
              <a:rPr lang="en-US" altLang="zh-TW" dirty="0"/>
              <a:t>TOR</a:t>
            </a:r>
            <a:r>
              <a:rPr lang="zh-TW" altLang="en-US" dirty="0"/>
              <a:t>即可</a:t>
            </a:r>
          </a:p>
          <a:p>
            <a:endParaRPr lang="en-US" altLang="zh-TW" dirty="0"/>
          </a:p>
          <a:p>
            <a:endParaRPr lang="en-US" altLang="zh-TW" dirty="0"/>
          </a:p>
          <a:p>
            <a:r>
              <a:rPr lang="en-US" altLang="zh-TW" dirty="0"/>
              <a:t>SAE</a:t>
            </a:r>
            <a:r>
              <a:rPr lang="zh-TW" altLang="en-US" dirty="0"/>
              <a:t> 有</a:t>
            </a:r>
            <a:r>
              <a:rPr lang="en-US" altLang="zh-TW" dirty="0"/>
              <a:t>Level 0~5</a:t>
            </a:r>
          </a:p>
          <a:p>
            <a:r>
              <a:rPr lang="en-US" altLang="zh-TW" dirty="0"/>
              <a:t>SAE</a:t>
            </a:r>
            <a:r>
              <a:rPr lang="zh-TW" altLang="en-US" dirty="0"/>
              <a:t> </a:t>
            </a:r>
            <a:r>
              <a:rPr lang="en-US" altLang="zh-TW" dirty="0"/>
              <a:t>Level 0 </a:t>
            </a:r>
            <a:r>
              <a:rPr lang="zh-TW" altLang="en-US" dirty="0"/>
              <a:t>完全由駕駛人操作</a:t>
            </a:r>
            <a:endParaRPr lang="en-US" altLang="zh-TW" dirty="0"/>
          </a:p>
          <a:p>
            <a:r>
              <a:rPr lang="en-US" altLang="zh-TW" dirty="0"/>
              <a:t>SAE</a:t>
            </a:r>
            <a:r>
              <a:rPr lang="zh-TW" altLang="en-US" dirty="0"/>
              <a:t> </a:t>
            </a:r>
            <a:r>
              <a:rPr lang="en-US" altLang="zh-TW" dirty="0"/>
              <a:t>Level 1</a:t>
            </a:r>
            <a:r>
              <a:rPr lang="zh-TW" altLang="en-US" dirty="0"/>
              <a:t> 具有一種或多種的自動控制，但只能單獨使用</a:t>
            </a:r>
            <a:endParaRPr lang="en-US" altLang="zh-TW" dirty="0"/>
          </a:p>
          <a:p>
            <a:r>
              <a:rPr lang="en-US" altLang="zh-TW" dirty="0"/>
              <a:t>SAE</a:t>
            </a:r>
            <a:r>
              <a:rPr lang="zh-TW" altLang="en-US" dirty="0"/>
              <a:t> </a:t>
            </a:r>
            <a:r>
              <a:rPr lang="en-US" altLang="zh-TW" dirty="0"/>
              <a:t>Level 2 </a:t>
            </a:r>
            <a:r>
              <a:rPr lang="zh-TW" altLang="en-US" dirty="0"/>
              <a:t>具有多種自動控制功能，可以同使作用</a:t>
            </a:r>
            <a:endParaRPr lang="en-US" altLang="zh-TW" dirty="0"/>
          </a:p>
          <a:p>
            <a:r>
              <a:rPr lang="en-US" altLang="zh-TW" dirty="0"/>
              <a:t>SAE</a:t>
            </a:r>
            <a:r>
              <a:rPr lang="zh-TW" altLang="en-US" dirty="0"/>
              <a:t> </a:t>
            </a:r>
            <a:r>
              <a:rPr lang="en-US" altLang="zh-TW" dirty="0"/>
              <a:t>Level 3 </a:t>
            </a:r>
            <a:r>
              <a:rPr lang="zh-TW" altLang="en-US" dirty="0"/>
              <a:t>車輛可以完成部分自動駕駛任務，可以有限度的監控行車環境</a:t>
            </a:r>
            <a:endParaRPr lang="en-US" altLang="zh-TW" dirty="0"/>
          </a:p>
          <a:p>
            <a:r>
              <a:rPr lang="en-US" altLang="zh-TW" dirty="0"/>
              <a:t>SAE</a:t>
            </a:r>
            <a:r>
              <a:rPr lang="zh-TW" altLang="en-US" dirty="0"/>
              <a:t> </a:t>
            </a:r>
            <a:r>
              <a:rPr lang="en-US" altLang="zh-TW" dirty="0"/>
              <a:t>Level 4</a:t>
            </a:r>
            <a:r>
              <a:rPr lang="zh-TW" altLang="en-US" dirty="0"/>
              <a:t> 在一定的條件下，車輛可以自動完成所有駕駛和監控行車環境 </a:t>
            </a:r>
            <a:r>
              <a:rPr lang="en-US" altLang="zh-TW" dirty="0"/>
              <a:t>(</a:t>
            </a:r>
            <a:r>
              <a:rPr lang="zh-TW" altLang="en-US" dirty="0"/>
              <a:t>僅限特定道路 </a:t>
            </a:r>
            <a:r>
              <a:rPr lang="en-US" altLang="zh-TW" dirty="0"/>
              <a:t>ex.</a:t>
            </a:r>
            <a:r>
              <a:rPr lang="zh-TW" altLang="en-US" dirty="0"/>
              <a:t>高速公路</a:t>
            </a:r>
            <a:r>
              <a:rPr lang="en-US" altLang="zh-TW" dirty="0"/>
              <a:t>)</a:t>
            </a:r>
          </a:p>
          <a:p>
            <a:r>
              <a:rPr lang="en-US" altLang="zh-TW" dirty="0"/>
              <a:t>SAE</a:t>
            </a:r>
            <a:r>
              <a:rPr lang="zh-TW" altLang="en-US" dirty="0"/>
              <a:t> </a:t>
            </a:r>
            <a:r>
              <a:rPr lang="en-US" altLang="zh-TW" dirty="0"/>
              <a:t>Level 5 </a:t>
            </a:r>
            <a:r>
              <a:rPr lang="zh-TW" altLang="en-US" dirty="0"/>
              <a:t>在有所條件下，車輛都可以自動駕駛 </a:t>
            </a:r>
            <a:r>
              <a:rPr lang="en-US" altLang="zh-TW" dirty="0"/>
              <a:t>(</a:t>
            </a:r>
            <a:r>
              <a:rPr lang="zh-TW" altLang="en-US" dirty="0"/>
              <a:t>可以在所有道路進行</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3</a:t>
            </a:fld>
            <a:endParaRPr lang="zh-TW" altLang="en-US"/>
          </a:p>
        </p:txBody>
      </p:sp>
    </p:spTree>
    <p:extLst>
      <p:ext uri="{BB962C8B-B14F-4D97-AF65-F5344CB8AC3E}">
        <p14:creationId xmlns:p14="http://schemas.microsoft.com/office/powerpoint/2010/main" val="49757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這張圖是當自動駕駛遇到無法解決的情況時，所發出的</a:t>
            </a:r>
            <a:r>
              <a:rPr lang="en-US" altLang="zh-TW" dirty="0"/>
              <a:t>TOR</a:t>
            </a:r>
            <a:r>
              <a:rPr lang="zh-TW" altLang="en-US" dirty="0"/>
              <a:t>再到駕駛員接收到的過程及反應時間</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4</a:t>
            </a:fld>
            <a:endParaRPr lang="zh-TW" altLang="en-US"/>
          </a:p>
        </p:txBody>
      </p:sp>
    </p:spTree>
    <p:extLst>
      <p:ext uri="{BB962C8B-B14F-4D97-AF65-F5344CB8AC3E}">
        <p14:creationId xmlns:p14="http://schemas.microsoft.com/office/powerpoint/2010/main" val="206230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為了確保駕駛員在駕駛的過程中，駕駛員的</a:t>
            </a:r>
            <a:r>
              <a:rPr lang="en-US" altLang="zh-TW" dirty="0"/>
              <a:t>MWL</a:t>
            </a:r>
            <a:r>
              <a:rPr lang="zh-TW" altLang="en-US" dirty="0"/>
              <a:t>，因此會使用眼動追蹤來進行實驗，這樣可以來測量駕駛員眼睛的注視點位置或眼球相對頭部的運動，而實現對眼球的追蹤。</a:t>
            </a:r>
            <a:endParaRPr lang="en-US" altLang="zh-TW" dirty="0"/>
          </a:p>
          <a:p>
            <a:endParaRPr lang="en-US" altLang="zh-TW" dirty="0"/>
          </a:p>
          <a:p>
            <a:r>
              <a:rPr lang="en-US" altLang="zh-TW" dirty="0"/>
              <a:t>Eye-tracking metrics have been proven to be convincing indicators of multi-tasking performance in semi-autonomous driving scenarios (Yang &amp; </a:t>
            </a:r>
            <a:r>
              <a:rPr lang="en-US" altLang="zh-TW" dirty="0" err="1"/>
              <a:t>Kuo</a:t>
            </a:r>
            <a:r>
              <a:rPr lang="en-US" altLang="zh-TW" dirty="0"/>
              <a:t>, 2020; </a:t>
            </a:r>
            <a:r>
              <a:rPr lang="en-US" altLang="zh-TW" dirty="0" err="1"/>
              <a:t>Matton</a:t>
            </a:r>
            <a:r>
              <a:rPr lang="en-US" altLang="zh-TW" dirty="0"/>
              <a:t>, </a:t>
            </a:r>
            <a:r>
              <a:rPr lang="en-US" altLang="zh-TW" dirty="0" err="1"/>
              <a:t>Paubel</a:t>
            </a:r>
            <a:r>
              <a:rPr lang="en-US" altLang="zh-TW" dirty="0"/>
              <a:t>, &amp; Puma, 2020; Wang, Reimer, </a:t>
            </a:r>
            <a:r>
              <a:rPr lang="en-US" altLang="zh-TW" dirty="0" err="1"/>
              <a:t>Dobres</a:t>
            </a:r>
            <a:r>
              <a:rPr lang="en-US" altLang="zh-TW" dirty="0"/>
              <a:t>, &amp; </a:t>
            </a:r>
            <a:r>
              <a:rPr lang="en-US" altLang="zh-TW" dirty="0" err="1"/>
              <a:t>Mehler</a:t>
            </a:r>
            <a:r>
              <a:rPr lang="en-US" altLang="zh-TW" dirty="0"/>
              <a:t>, 2014; Li, </a:t>
            </a:r>
            <a:r>
              <a:rPr lang="en-US" altLang="zh-TW" dirty="0" err="1"/>
              <a:t>Schroeter</a:t>
            </a:r>
            <a:r>
              <a:rPr lang="en-US" altLang="zh-TW" dirty="0"/>
              <a:t>, </a:t>
            </a:r>
            <a:r>
              <a:rPr lang="en-US" altLang="zh-TW" dirty="0" err="1"/>
              <a:t>Rakotonirainy</a:t>
            </a:r>
            <a:r>
              <a:rPr lang="en-US" altLang="zh-TW" dirty="0"/>
              <a:t>, </a:t>
            </a:r>
            <a:r>
              <a:rPr lang="en-US" altLang="zh-TW" dirty="0" err="1"/>
              <a:t>Kuo</a:t>
            </a:r>
            <a:r>
              <a:rPr lang="en-US" altLang="zh-TW" dirty="0"/>
              <a:t>, &amp; </a:t>
            </a:r>
            <a:r>
              <a:rPr lang="en-US" altLang="zh-TW" dirty="0" err="1"/>
              <a:t>Lenńe</a:t>
            </a:r>
            <a:r>
              <a:rPr lang="en-US" altLang="zh-TW" dirty="0"/>
              <a:t>, 2020; </a:t>
            </a:r>
            <a:r>
              <a:rPr lang="en-US" altLang="zh-TW" dirty="0" err="1"/>
              <a:t>Niezgoda</a:t>
            </a:r>
            <a:r>
              <a:rPr lang="en-US" altLang="zh-TW" dirty="0"/>
              <a:t>, Tarnowski, </a:t>
            </a:r>
            <a:r>
              <a:rPr lang="en-US" altLang="zh-TW" dirty="0" err="1"/>
              <a:t>Kruszewski</a:t>
            </a:r>
            <a:r>
              <a:rPr lang="en-US" altLang="zh-TW" dirty="0"/>
              <a:t>, &amp; </a:t>
            </a:r>
            <a:r>
              <a:rPr lang="en-US" altLang="zh-TW" dirty="0" err="1"/>
              <a:t>Kamiński</a:t>
            </a:r>
            <a:r>
              <a:rPr lang="en-US" altLang="zh-TW" dirty="0"/>
              <a:t>, 2015; Faure, </a:t>
            </a:r>
            <a:r>
              <a:rPr lang="en-US" altLang="zh-TW" dirty="0" err="1"/>
              <a:t>Lobjois</a:t>
            </a:r>
            <a:r>
              <a:rPr lang="en-US" altLang="zh-TW" dirty="0"/>
              <a:t>, &amp; </a:t>
            </a:r>
            <a:r>
              <a:rPr lang="en-US" altLang="zh-TW" dirty="0" err="1"/>
              <a:t>Benguigui</a:t>
            </a:r>
            <a:r>
              <a:rPr lang="en-US" altLang="zh-TW" dirty="0"/>
              <a:t>, 2016; </a:t>
            </a:r>
            <a:r>
              <a:rPr lang="en-US" altLang="zh-TW" dirty="0" err="1"/>
              <a:t>Jeong</a:t>
            </a:r>
            <a:r>
              <a:rPr lang="en-US" altLang="zh-TW" dirty="0"/>
              <a:t> &amp; Liu, 2018; Biswas &amp; Prabhakar, 2018; Yoon &amp; Ji, 2018; Huang, </a:t>
            </a:r>
            <a:r>
              <a:rPr lang="en-US" altLang="zh-TW" dirty="0" err="1"/>
              <a:t>Bian</a:t>
            </a:r>
            <a:r>
              <a:rPr lang="en-US" altLang="zh-TW" dirty="0"/>
              <a:t>, Zhao, Xu, &amp; Rong, 2019; </a:t>
            </a:r>
            <a:r>
              <a:rPr lang="en-US" altLang="zh-TW" dirty="0" err="1"/>
              <a:t>Chihara</a:t>
            </a:r>
            <a:r>
              <a:rPr lang="en-US" altLang="zh-TW" dirty="0"/>
              <a:t>, Kobayashi, &amp; Sakamoto, 2020; </a:t>
            </a:r>
            <a:r>
              <a:rPr lang="en-US" altLang="zh-TW" dirty="0" err="1"/>
              <a:t>Wilkie</a:t>
            </a:r>
            <a:r>
              <a:rPr lang="en-US" altLang="zh-TW" dirty="0"/>
              <a:t>, Mole, Giles, Merat, Romano, &amp; Markkula, 2018) and other research fields such as surgical training or general psychological research (Wu, Cha, </a:t>
            </a:r>
            <a:r>
              <a:rPr lang="en-US" altLang="zh-TW" dirty="0" err="1"/>
              <a:t>Sulek</a:t>
            </a:r>
            <a:r>
              <a:rPr lang="en-US" altLang="zh-TW" dirty="0"/>
              <a:t>, Zhou, Sundaram, </a:t>
            </a:r>
            <a:r>
              <a:rPr lang="en-US" altLang="zh-TW" dirty="0" err="1"/>
              <a:t>Wachs</a:t>
            </a:r>
            <a:r>
              <a:rPr lang="en-US" altLang="zh-TW" dirty="0"/>
              <a:t>, &amp; Yu, 2020; Benedetto et al., 2010; </a:t>
            </a:r>
            <a:r>
              <a:rPr lang="en-US" altLang="zh-TW" dirty="0" err="1"/>
              <a:t>Kosch</a:t>
            </a:r>
            <a:r>
              <a:rPr lang="en-US" altLang="zh-TW" dirty="0"/>
              <a:t> &amp; </a:t>
            </a:r>
            <a:r>
              <a:rPr lang="en-US" altLang="zh-TW" dirty="0" err="1"/>
              <a:t>Hassib</a:t>
            </a:r>
            <a:r>
              <a:rPr lang="en-US" altLang="zh-TW" dirty="0"/>
              <a:t>, 2018).</a:t>
            </a:r>
            <a:endParaRPr lang="zh-TW" altLang="en-US" dirty="0"/>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5</a:t>
            </a:fld>
            <a:endParaRPr lang="zh-TW" altLang="en-US"/>
          </a:p>
        </p:txBody>
      </p:sp>
    </p:spTree>
    <p:extLst>
      <p:ext uri="{BB962C8B-B14F-4D97-AF65-F5344CB8AC3E}">
        <p14:creationId xmlns:p14="http://schemas.microsoft.com/office/powerpoint/2010/main" val="265375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那各個研究中已經有</a:t>
            </a:r>
            <a:r>
              <a:rPr lang="en-US" altLang="zh-TW" dirty="0"/>
              <a:t>9</a:t>
            </a:r>
            <a:r>
              <a:rPr lang="zh-TW" altLang="en-US" dirty="0"/>
              <a:t>項指標被證實是有效的眼動追蹤指標，分別是瞳孔直徑變化、眨眼持續時間、水平注視分散、眨眼頻率、注視持續時間、掃視次數、水平眼球旋轉的標準差、注視點偏差。</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6</a:t>
            </a:fld>
            <a:endParaRPr lang="zh-TW" altLang="en-US"/>
          </a:p>
        </p:txBody>
      </p:sp>
    </p:spTree>
    <p:extLst>
      <p:ext uri="{BB962C8B-B14F-4D97-AF65-F5344CB8AC3E}">
        <p14:creationId xmlns:p14="http://schemas.microsoft.com/office/powerpoint/2010/main" val="1063784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根據以往的研究，聽覺在半自動駕駛中，尚未被證實是否對駕駛員的</a:t>
            </a:r>
            <a:r>
              <a:rPr lang="en-US" altLang="zh-TW"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MWL</a:t>
            </a:r>
            <a:r>
              <a:rPr lang="zh-TW"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具有影響，因此他們提出了兩項假設，</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第一個是在聽覺及視覺多任務情況下，不同的半自動駕駛等級駕駛員施加不同的</a:t>
            </a:r>
            <a:r>
              <a:rPr lang="en-US" altLang="zh-TW"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MWL</a:t>
            </a:r>
            <a:r>
              <a:rPr lang="zh-TW"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，這個假設主要是要驗證聽覺任務是否會將不同的</a:t>
            </a:r>
            <a:r>
              <a:rPr lang="en-US" altLang="zh-TW"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MWL</a:t>
            </a:r>
            <a:r>
              <a:rPr lang="zh-TW"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加到不同的自動駕駛等級。</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第二個是眼動追蹤指標是視覺和聽覺多任務情況下</a:t>
            </a:r>
            <a:r>
              <a:rPr lang="en-US" altLang="zh-TW"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MWL</a:t>
            </a:r>
            <a:r>
              <a:rPr lang="zh-TW"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級預測的指標，這個假設是想檢驗使用眼動追蹤指標來預測</a:t>
            </a:r>
            <a:r>
              <a:rPr lang="en-US" altLang="zh-TW"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MWL</a:t>
            </a:r>
            <a:r>
              <a:rPr lang="zh-TW"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rPr>
              <a:t>水平的可能性，無論是視覺或聽覺多任務的情況發生。</a:t>
            </a:r>
            <a:endParaRPr lang="en-US" altLang="zh-TW" sz="1200" dirty="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7</a:t>
            </a:fld>
            <a:endParaRPr lang="zh-TW" altLang="en-US"/>
          </a:p>
        </p:txBody>
      </p:sp>
    </p:spTree>
    <p:extLst>
      <p:ext uri="{BB962C8B-B14F-4D97-AF65-F5344CB8AC3E}">
        <p14:creationId xmlns:p14="http://schemas.microsoft.com/office/powerpoint/2010/main" val="20228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因此提出了幾種方法，第一種是利用駕駛模擬來進行實驗，利用</a:t>
            </a:r>
            <a:r>
              <a:rPr lang="en-US" altLang="zh-TW" dirty="0"/>
              <a:t>Dash</a:t>
            </a:r>
            <a:r>
              <a:rPr lang="zh-TW" altLang="en-US" dirty="0"/>
              <a:t>自動駕駛模擬器來設置出所需要的場景，分別利用鍵盤在</a:t>
            </a:r>
            <a:r>
              <a:rPr lang="en-US" altLang="zh-TW" dirty="0"/>
              <a:t>SAE Level0</a:t>
            </a:r>
            <a:r>
              <a:rPr lang="zh-TW" altLang="en-US" dirty="0"/>
              <a:t>、</a:t>
            </a:r>
            <a:r>
              <a:rPr lang="en-US" altLang="zh-TW" dirty="0"/>
              <a:t>1</a:t>
            </a:r>
            <a:r>
              <a:rPr lang="zh-TW" altLang="en-US" dirty="0"/>
              <a:t>、</a:t>
            </a:r>
            <a:r>
              <a:rPr lang="en-US" altLang="zh-TW" dirty="0"/>
              <a:t>2</a:t>
            </a:r>
            <a:r>
              <a:rPr lang="zh-TW" altLang="en-US" dirty="0"/>
              <a:t>進行實驗。</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8</a:t>
            </a:fld>
            <a:endParaRPr lang="zh-TW" altLang="en-US"/>
          </a:p>
        </p:txBody>
      </p:sp>
    </p:spTree>
    <p:extLst>
      <p:ext uri="{BB962C8B-B14F-4D97-AF65-F5344CB8AC3E}">
        <p14:creationId xmlns:p14="http://schemas.microsoft.com/office/powerpoint/2010/main" val="2004221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第二個是</a:t>
            </a:r>
            <a:r>
              <a:rPr lang="en-US" altLang="zh-TW" dirty="0"/>
              <a:t>two-back task</a:t>
            </a:r>
            <a:r>
              <a:rPr lang="zh-TW" altLang="en-US" dirty="0"/>
              <a:t>次要任務，由於在</a:t>
            </a:r>
            <a:r>
              <a:rPr lang="en-US" altLang="zh-TW" dirty="0"/>
              <a:t>TOR</a:t>
            </a:r>
            <a:r>
              <a:rPr lang="zh-TW" altLang="en-US" dirty="0"/>
              <a:t>的過程中過程記憶是相當重要的，因此就可以利用</a:t>
            </a:r>
            <a:r>
              <a:rPr lang="en-US" altLang="zh-TW" dirty="0"/>
              <a:t>two-back task</a:t>
            </a:r>
            <a:r>
              <a:rPr lang="zh-TW" altLang="en-US" dirty="0"/>
              <a:t>來進行實驗。那有三種比較適合拿來作為</a:t>
            </a:r>
            <a:r>
              <a:rPr lang="en-US" altLang="zh-TW" dirty="0"/>
              <a:t>TOR</a:t>
            </a:r>
            <a:r>
              <a:rPr lang="zh-TW" altLang="en-US" dirty="0"/>
              <a:t>警報的任務分別是視覺語言、聽覺空間、聽覺語言。</a:t>
            </a:r>
          </a:p>
        </p:txBody>
      </p:sp>
      <p:sp>
        <p:nvSpPr>
          <p:cNvPr id="4" name="投影片編號版面配置區 3"/>
          <p:cNvSpPr>
            <a:spLocks noGrp="1"/>
          </p:cNvSpPr>
          <p:nvPr>
            <p:ph type="sldNum" sz="quarter" idx="5"/>
          </p:nvPr>
        </p:nvSpPr>
        <p:spPr/>
        <p:txBody>
          <a:bodyPr/>
          <a:lstStyle/>
          <a:p>
            <a:fld id="{5F38A515-B256-4F70-BC6A-33BFBD2076B3}" type="slidenum">
              <a:rPr lang="zh-TW" altLang="en-US" smtClean="0"/>
              <a:t>9</a:t>
            </a:fld>
            <a:endParaRPr lang="zh-TW" altLang="en-US"/>
          </a:p>
        </p:txBody>
      </p:sp>
    </p:spTree>
    <p:extLst>
      <p:ext uri="{BB962C8B-B14F-4D97-AF65-F5344CB8AC3E}">
        <p14:creationId xmlns:p14="http://schemas.microsoft.com/office/powerpoint/2010/main" val="326144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020DCD-0F0F-3AF1-0D83-29D7E6B3A55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6595C432-604D-E859-57CD-9111337E4C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79EE213-AF80-AA61-FF92-306F3269BAE3}"/>
              </a:ext>
            </a:extLst>
          </p:cNvPr>
          <p:cNvSpPr>
            <a:spLocks noGrp="1"/>
          </p:cNvSpPr>
          <p:nvPr>
            <p:ph type="dt" sz="half" idx="10"/>
          </p:nvPr>
        </p:nvSpPr>
        <p:spPr/>
        <p:txBody>
          <a:bodyPr/>
          <a:lstStyle/>
          <a:p>
            <a:fld id="{B75EFFF1-D544-4253-8F86-C1BD88EA7CF1}" type="datetimeFigureOut">
              <a:rPr lang="zh-TW" altLang="en-US" smtClean="0"/>
              <a:t>2022/9/23</a:t>
            </a:fld>
            <a:endParaRPr lang="zh-TW" altLang="en-US"/>
          </a:p>
        </p:txBody>
      </p:sp>
      <p:sp>
        <p:nvSpPr>
          <p:cNvPr id="5" name="頁尾版面配置區 4">
            <a:extLst>
              <a:ext uri="{FF2B5EF4-FFF2-40B4-BE49-F238E27FC236}">
                <a16:creationId xmlns:a16="http://schemas.microsoft.com/office/drawing/2014/main" id="{C5E73B04-E6D0-9F3C-CAEF-6611E15DCED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922E7FE-2A26-84BC-018A-204989D85E5C}"/>
              </a:ext>
            </a:extLst>
          </p:cNvPr>
          <p:cNvSpPr>
            <a:spLocks noGrp="1"/>
          </p:cNvSpPr>
          <p:nvPr>
            <p:ph type="sldNum" sz="quarter" idx="12"/>
          </p:nvPr>
        </p:nvSpPr>
        <p:spPr/>
        <p:txBody>
          <a:body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56150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42F99F-C0A9-F149-C126-5A7FF168558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A3E70A8-D781-748C-F587-2DEA247C008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BFF823A-EE30-6D22-9E9D-CB2CF9DB1BC3}"/>
              </a:ext>
            </a:extLst>
          </p:cNvPr>
          <p:cNvSpPr>
            <a:spLocks noGrp="1"/>
          </p:cNvSpPr>
          <p:nvPr>
            <p:ph type="dt" sz="half" idx="10"/>
          </p:nvPr>
        </p:nvSpPr>
        <p:spPr/>
        <p:txBody>
          <a:bodyPr/>
          <a:lstStyle/>
          <a:p>
            <a:fld id="{B75EFFF1-D544-4253-8F86-C1BD88EA7CF1}" type="datetimeFigureOut">
              <a:rPr lang="zh-TW" altLang="en-US" smtClean="0"/>
              <a:t>2022/9/23</a:t>
            </a:fld>
            <a:endParaRPr lang="zh-TW" altLang="en-US"/>
          </a:p>
        </p:txBody>
      </p:sp>
      <p:sp>
        <p:nvSpPr>
          <p:cNvPr id="5" name="頁尾版面配置區 4">
            <a:extLst>
              <a:ext uri="{FF2B5EF4-FFF2-40B4-BE49-F238E27FC236}">
                <a16:creationId xmlns:a16="http://schemas.microsoft.com/office/drawing/2014/main" id="{1D9C9380-A9E4-793F-C88A-A9C6D3AB787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22B4DA7-D7C7-447A-AD00-03A5DE56D67B}"/>
              </a:ext>
            </a:extLst>
          </p:cNvPr>
          <p:cNvSpPr>
            <a:spLocks noGrp="1"/>
          </p:cNvSpPr>
          <p:nvPr>
            <p:ph type="sldNum" sz="quarter" idx="12"/>
          </p:nvPr>
        </p:nvSpPr>
        <p:spPr/>
        <p:txBody>
          <a:body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292156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0257B99-25E8-B2B8-5EDF-ABCB3C9F8598}"/>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FCF530E-74AF-BCA5-4AF1-C6EF7089068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962287B-3C5E-5BCD-FD08-268195183B30}"/>
              </a:ext>
            </a:extLst>
          </p:cNvPr>
          <p:cNvSpPr>
            <a:spLocks noGrp="1"/>
          </p:cNvSpPr>
          <p:nvPr>
            <p:ph type="dt" sz="half" idx="10"/>
          </p:nvPr>
        </p:nvSpPr>
        <p:spPr/>
        <p:txBody>
          <a:bodyPr/>
          <a:lstStyle/>
          <a:p>
            <a:fld id="{B75EFFF1-D544-4253-8F86-C1BD88EA7CF1}" type="datetimeFigureOut">
              <a:rPr lang="zh-TW" altLang="en-US" smtClean="0"/>
              <a:t>2022/9/23</a:t>
            </a:fld>
            <a:endParaRPr lang="zh-TW" altLang="en-US"/>
          </a:p>
        </p:txBody>
      </p:sp>
      <p:sp>
        <p:nvSpPr>
          <p:cNvPr id="5" name="頁尾版面配置區 4">
            <a:extLst>
              <a:ext uri="{FF2B5EF4-FFF2-40B4-BE49-F238E27FC236}">
                <a16:creationId xmlns:a16="http://schemas.microsoft.com/office/drawing/2014/main" id="{B197BEA2-A751-45A7-BC03-6D53BC2F0AE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31263B6-ECAC-301A-87C7-AFF7548C9671}"/>
              </a:ext>
            </a:extLst>
          </p:cNvPr>
          <p:cNvSpPr>
            <a:spLocks noGrp="1"/>
          </p:cNvSpPr>
          <p:nvPr>
            <p:ph type="sldNum" sz="quarter" idx="12"/>
          </p:nvPr>
        </p:nvSpPr>
        <p:spPr/>
        <p:txBody>
          <a:body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147225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549996-74F0-5662-4F25-19A3746EC17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46BA179-66AD-D1BB-6B9D-F592B5D0CAE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B0B8813-79A9-8B19-E4FC-507F3EC97EF2}"/>
              </a:ext>
            </a:extLst>
          </p:cNvPr>
          <p:cNvSpPr>
            <a:spLocks noGrp="1"/>
          </p:cNvSpPr>
          <p:nvPr>
            <p:ph type="dt" sz="half" idx="10"/>
          </p:nvPr>
        </p:nvSpPr>
        <p:spPr/>
        <p:txBody>
          <a:bodyPr/>
          <a:lstStyle/>
          <a:p>
            <a:fld id="{B75EFFF1-D544-4253-8F86-C1BD88EA7CF1}" type="datetimeFigureOut">
              <a:rPr lang="zh-TW" altLang="en-US" smtClean="0"/>
              <a:t>2022/9/23</a:t>
            </a:fld>
            <a:endParaRPr lang="zh-TW" altLang="en-US"/>
          </a:p>
        </p:txBody>
      </p:sp>
      <p:sp>
        <p:nvSpPr>
          <p:cNvPr id="5" name="頁尾版面配置區 4">
            <a:extLst>
              <a:ext uri="{FF2B5EF4-FFF2-40B4-BE49-F238E27FC236}">
                <a16:creationId xmlns:a16="http://schemas.microsoft.com/office/drawing/2014/main" id="{CEC3F849-2B60-3B20-1068-4ECD71ABE54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091C162-8B62-70CE-D5D8-AEFDFD2AAD4E}"/>
              </a:ext>
            </a:extLst>
          </p:cNvPr>
          <p:cNvSpPr>
            <a:spLocks noGrp="1"/>
          </p:cNvSpPr>
          <p:nvPr>
            <p:ph type="sldNum" sz="quarter" idx="12"/>
          </p:nvPr>
        </p:nvSpPr>
        <p:spPr/>
        <p:txBody>
          <a:body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29715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541547-541B-EDBA-7108-2AF22FA7366A}"/>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FD61D3D-5800-5297-50FB-2EC8BC5A8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42ACAF7-4933-DB00-23A9-EBB8050F29AF}"/>
              </a:ext>
            </a:extLst>
          </p:cNvPr>
          <p:cNvSpPr>
            <a:spLocks noGrp="1"/>
          </p:cNvSpPr>
          <p:nvPr>
            <p:ph type="dt" sz="half" idx="10"/>
          </p:nvPr>
        </p:nvSpPr>
        <p:spPr/>
        <p:txBody>
          <a:bodyPr/>
          <a:lstStyle/>
          <a:p>
            <a:fld id="{B75EFFF1-D544-4253-8F86-C1BD88EA7CF1}" type="datetimeFigureOut">
              <a:rPr lang="zh-TW" altLang="en-US" smtClean="0"/>
              <a:t>2022/9/23</a:t>
            </a:fld>
            <a:endParaRPr lang="zh-TW" altLang="en-US"/>
          </a:p>
        </p:txBody>
      </p:sp>
      <p:sp>
        <p:nvSpPr>
          <p:cNvPr id="5" name="頁尾版面配置區 4">
            <a:extLst>
              <a:ext uri="{FF2B5EF4-FFF2-40B4-BE49-F238E27FC236}">
                <a16:creationId xmlns:a16="http://schemas.microsoft.com/office/drawing/2014/main" id="{F68A5405-ABFC-D6A5-616F-38B527246E2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FEE6477-BA4B-53A7-FEBD-A457D20B1CE6}"/>
              </a:ext>
            </a:extLst>
          </p:cNvPr>
          <p:cNvSpPr>
            <a:spLocks noGrp="1"/>
          </p:cNvSpPr>
          <p:nvPr>
            <p:ph type="sldNum" sz="quarter" idx="12"/>
          </p:nvPr>
        </p:nvSpPr>
        <p:spPr/>
        <p:txBody>
          <a:body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196170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B5ABEB-7E13-4458-311A-6C651A184E4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B778FC3-E041-3A12-76D8-BA815C2B75E2}"/>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98C79DE-B27A-01CD-4454-3A804CDA1CA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5980F9B-2FC8-9673-CB31-2821FD7742C1}"/>
              </a:ext>
            </a:extLst>
          </p:cNvPr>
          <p:cNvSpPr>
            <a:spLocks noGrp="1"/>
          </p:cNvSpPr>
          <p:nvPr>
            <p:ph type="dt" sz="half" idx="10"/>
          </p:nvPr>
        </p:nvSpPr>
        <p:spPr/>
        <p:txBody>
          <a:bodyPr/>
          <a:lstStyle/>
          <a:p>
            <a:fld id="{B75EFFF1-D544-4253-8F86-C1BD88EA7CF1}" type="datetimeFigureOut">
              <a:rPr lang="zh-TW" altLang="en-US" smtClean="0"/>
              <a:t>2022/9/23</a:t>
            </a:fld>
            <a:endParaRPr lang="zh-TW" altLang="en-US"/>
          </a:p>
        </p:txBody>
      </p:sp>
      <p:sp>
        <p:nvSpPr>
          <p:cNvPr id="6" name="頁尾版面配置區 5">
            <a:extLst>
              <a:ext uri="{FF2B5EF4-FFF2-40B4-BE49-F238E27FC236}">
                <a16:creationId xmlns:a16="http://schemas.microsoft.com/office/drawing/2014/main" id="{A8CEF5E9-36FB-158A-4315-28AAB961402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4DFE402-05F0-4908-ECC0-F41E1B8F65AD}"/>
              </a:ext>
            </a:extLst>
          </p:cNvPr>
          <p:cNvSpPr>
            <a:spLocks noGrp="1"/>
          </p:cNvSpPr>
          <p:nvPr>
            <p:ph type="sldNum" sz="quarter" idx="12"/>
          </p:nvPr>
        </p:nvSpPr>
        <p:spPr/>
        <p:txBody>
          <a:body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162283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890EC1-6AF2-5373-65A6-381BF08177C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916F50E-F074-9D87-1C74-316A42C52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161D9E49-BE6A-3715-5CA7-EEA6B50956BB}"/>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46837EB-2A29-826D-4034-FD8387A9E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E2150D98-497B-8A06-5653-597A422427E8}"/>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C035B9C-9109-215B-0006-DA2BD5EF09CC}"/>
              </a:ext>
            </a:extLst>
          </p:cNvPr>
          <p:cNvSpPr>
            <a:spLocks noGrp="1"/>
          </p:cNvSpPr>
          <p:nvPr>
            <p:ph type="dt" sz="half" idx="10"/>
          </p:nvPr>
        </p:nvSpPr>
        <p:spPr/>
        <p:txBody>
          <a:bodyPr/>
          <a:lstStyle/>
          <a:p>
            <a:fld id="{B75EFFF1-D544-4253-8F86-C1BD88EA7CF1}" type="datetimeFigureOut">
              <a:rPr lang="zh-TW" altLang="en-US" smtClean="0"/>
              <a:t>2022/9/23</a:t>
            </a:fld>
            <a:endParaRPr lang="zh-TW" altLang="en-US"/>
          </a:p>
        </p:txBody>
      </p:sp>
      <p:sp>
        <p:nvSpPr>
          <p:cNvPr id="8" name="頁尾版面配置區 7">
            <a:extLst>
              <a:ext uri="{FF2B5EF4-FFF2-40B4-BE49-F238E27FC236}">
                <a16:creationId xmlns:a16="http://schemas.microsoft.com/office/drawing/2014/main" id="{05AD3202-B534-419E-AC5C-F2D2BE2C63C3}"/>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5294315-B417-493D-ADE7-84A5DD182D15}"/>
              </a:ext>
            </a:extLst>
          </p:cNvPr>
          <p:cNvSpPr>
            <a:spLocks noGrp="1"/>
          </p:cNvSpPr>
          <p:nvPr>
            <p:ph type="sldNum" sz="quarter" idx="12"/>
          </p:nvPr>
        </p:nvSpPr>
        <p:spPr/>
        <p:txBody>
          <a:body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319737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8A80DD-B4FB-C3E2-9A45-48664AAD85B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86CEA6B-88AE-46CB-A362-CE13AEBF02C8}"/>
              </a:ext>
            </a:extLst>
          </p:cNvPr>
          <p:cNvSpPr>
            <a:spLocks noGrp="1"/>
          </p:cNvSpPr>
          <p:nvPr>
            <p:ph type="dt" sz="half" idx="10"/>
          </p:nvPr>
        </p:nvSpPr>
        <p:spPr/>
        <p:txBody>
          <a:bodyPr/>
          <a:lstStyle/>
          <a:p>
            <a:fld id="{B75EFFF1-D544-4253-8F86-C1BD88EA7CF1}" type="datetimeFigureOut">
              <a:rPr lang="zh-TW" altLang="en-US" smtClean="0"/>
              <a:t>2022/9/23</a:t>
            </a:fld>
            <a:endParaRPr lang="zh-TW" altLang="en-US"/>
          </a:p>
        </p:txBody>
      </p:sp>
      <p:sp>
        <p:nvSpPr>
          <p:cNvPr id="4" name="頁尾版面配置區 3">
            <a:extLst>
              <a:ext uri="{FF2B5EF4-FFF2-40B4-BE49-F238E27FC236}">
                <a16:creationId xmlns:a16="http://schemas.microsoft.com/office/drawing/2014/main" id="{60CE8E72-6A9D-3EDF-9FFE-77627CAAFE96}"/>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1992F20-34AF-A385-5722-351FA501EED0}"/>
              </a:ext>
            </a:extLst>
          </p:cNvPr>
          <p:cNvSpPr>
            <a:spLocks noGrp="1"/>
          </p:cNvSpPr>
          <p:nvPr>
            <p:ph type="sldNum" sz="quarter" idx="12"/>
          </p:nvPr>
        </p:nvSpPr>
        <p:spPr/>
        <p:txBody>
          <a:body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250127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57679D9B-CF36-EBFE-6EA1-89B092CF0E3A}"/>
              </a:ext>
            </a:extLst>
          </p:cNvPr>
          <p:cNvSpPr>
            <a:spLocks noGrp="1"/>
          </p:cNvSpPr>
          <p:nvPr>
            <p:ph type="dt" sz="half" idx="10"/>
          </p:nvPr>
        </p:nvSpPr>
        <p:spPr/>
        <p:txBody>
          <a:bodyPr/>
          <a:lstStyle/>
          <a:p>
            <a:fld id="{B75EFFF1-D544-4253-8F86-C1BD88EA7CF1}" type="datetimeFigureOut">
              <a:rPr lang="zh-TW" altLang="en-US" smtClean="0"/>
              <a:t>2022/9/23</a:t>
            </a:fld>
            <a:endParaRPr lang="zh-TW" altLang="en-US"/>
          </a:p>
        </p:txBody>
      </p:sp>
      <p:sp>
        <p:nvSpPr>
          <p:cNvPr id="3" name="頁尾版面配置區 2">
            <a:extLst>
              <a:ext uri="{FF2B5EF4-FFF2-40B4-BE49-F238E27FC236}">
                <a16:creationId xmlns:a16="http://schemas.microsoft.com/office/drawing/2014/main" id="{ED3B787D-6920-A4A3-EE99-BB11626B09E7}"/>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1D313A0C-3FE1-4D49-2968-59B364E00BC5}"/>
              </a:ext>
            </a:extLst>
          </p:cNvPr>
          <p:cNvSpPr>
            <a:spLocks noGrp="1"/>
          </p:cNvSpPr>
          <p:nvPr>
            <p:ph type="sldNum" sz="quarter" idx="12"/>
          </p:nvPr>
        </p:nvSpPr>
        <p:spPr/>
        <p:txBody>
          <a:body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297013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05B531-B5A8-922B-77DB-714600CEDF3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B6184387-14B7-F5C5-8C6D-9C604E7E92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44956CEC-0CC6-4F22-C461-95920DAF8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B17D647-AB38-AE67-AED2-EA7E89715367}"/>
              </a:ext>
            </a:extLst>
          </p:cNvPr>
          <p:cNvSpPr>
            <a:spLocks noGrp="1"/>
          </p:cNvSpPr>
          <p:nvPr>
            <p:ph type="dt" sz="half" idx="10"/>
          </p:nvPr>
        </p:nvSpPr>
        <p:spPr/>
        <p:txBody>
          <a:bodyPr/>
          <a:lstStyle/>
          <a:p>
            <a:fld id="{B75EFFF1-D544-4253-8F86-C1BD88EA7CF1}" type="datetimeFigureOut">
              <a:rPr lang="zh-TW" altLang="en-US" smtClean="0"/>
              <a:t>2022/9/23</a:t>
            </a:fld>
            <a:endParaRPr lang="zh-TW" altLang="en-US"/>
          </a:p>
        </p:txBody>
      </p:sp>
      <p:sp>
        <p:nvSpPr>
          <p:cNvPr id="6" name="頁尾版面配置區 5">
            <a:extLst>
              <a:ext uri="{FF2B5EF4-FFF2-40B4-BE49-F238E27FC236}">
                <a16:creationId xmlns:a16="http://schemas.microsoft.com/office/drawing/2014/main" id="{C15E4A2F-A7EA-3BB5-12A8-DC5EB426A83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1BFBBE6-A77A-1926-80B1-CFDF6E65DFCD}"/>
              </a:ext>
            </a:extLst>
          </p:cNvPr>
          <p:cNvSpPr>
            <a:spLocks noGrp="1"/>
          </p:cNvSpPr>
          <p:nvPr>
            <p:ph type="sldNum" sz="quarter" idx="12"/>
          </p:nvPr>
        </p:nvSpPr>
        <p:spPr/>
        <p:txBody>
          <a:body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328315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3A0486-F6D1-8EAD-B4C7-4A7F205146F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ADE08515-A954-A2DA-265C-975A61C18C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EE94587-1E37-0A24-EEA6-3DB8F2715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DD66426-01A8-AEFA-9E52-EEECB6ED500F}"/>
              </a:ext>
            </a:extLst>
          </p:cNvPr>
          <p:cNvSpPr>
            <a:spLocks noGrp="1"/>
          </p:cNvSpPr>
          <p:nvPr>
            <p:ph type="dt" sz="half" idx="10"/>
          </p:nvPr>
        </p:nvSpPr>
        <p:spPr/>
        <p:txBody>
          <a:bodyPr/>
          <a:lstStyle/>
          <a:p>
            <a:fld id="{B75EFFF1-D544-4253-8F86-C1BD88EA7CF1}" type="datetimeFigureOut">
              <a:rPr lang="zh-TW" altLang="en-US" smtClean="0"/>
              <a:t>2022/9/23</a:t>
            </a:fld>
            <a:endParaRPr lang="zh-TW" altLang="en-US"/>
          </a:p>
        </p:txBody>
      </p:sp>
      <p:sp>
        <p:nvSpPr>
          <p:cNvPr id="6" name="頁尾版面配置區 5">
            <a:extLst>
              <a:ext uri="{FF2B5EF4-FFF2-40B4-BE49-F238E27FC236}">
                <a16:creationId xmlns:a16="http://schemas.microsoft.com/office/drawing/2014/main" id="{F6D2B94C-AFBE-8938-5082-C8DF807F830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71B79E0-989D-56C5-07EA-2085D8F68492}"/>
              </a:ext>
            </a:extLst>
          </p:cNvPr>
          <p:cNvSpPr>
            <a:spLocks noGrp="1"/>
          </p:cNvSpPr>
          <p:nvPr>
            <p:ph type="sldNum" sz="quarter" idx="12"/>
          </p:nvPr>
        </p:nvSpPr>
        <p:spPr/>
        <p:txBody>
          <a:body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397057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0F3D0B9-3F16-4D0F-B5F8-36B5BC98B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4608D4E-9714-6110-7162-6E516AD777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CF4CD86-3A25-B9DE-6D8D-22C737F5E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EFFF1-D544-4253-8F86-C1BD88EA7CF1}" type="datetimeFigureOut">
              <a:rPr lang="zh-TW" altLang="en-US" smtClean="0"/>
              <a:t>2022/9/23</a:t>
            </a:fld>
            <a:endParaRPr lang="zh-TW" altLang="en-US"/>
          </a:p>
        </p:txBody>
      </p:sp>
      <p:sp>
        <p:nvSpPr>
          <p:cNvPr id="5" name="頁尾版面配置區 4">
            <a:extLst>
              <a:ext uri="{FF2B5EF4-FFF2-40B4-BE49-F238E27FC236}">
                <a16:creationId xmlns:a16="http://schemas.microsoft.com/office/drawing/2014/main" id="{64DD34AC-A6B0-D555-0849-F9789F9FE3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A54FEA1F-E28A-7A43-0735-D15FD5AD3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31842-38B6-445D-8A47-D0AEAD4B5016}" type="slidenum">
              <a:rPr lang="zh-TW" altLang="en-US" smtClean="0"/>
              <a:t>‹#›</a:t>
            </a:fld>
            <a:endParaRPr lang="zh-TW" altLang="en-US"/>
          </a:p>
        </p:txBody>
      </p:sp>
    </p:spTree>
    <p:extLst>
      <p:ext uri="{BB962C8B-B14F-4D97-AF65-F5344CB8AC3E}">
        <p14:creationId xmlns:p14="http://schemas.microsoft.com/office/powerpoint/2010/main" val="2944437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B6BD34BA-E492-0492-99C4-D1CCA8D32A7E}"/>
              </a:ext>
            </a:extLst>
          </p:cNvPr>
          <p:cNvCxnSpPr/>
          <p:nvPr/>
        </p:nvCxnSpPr>
        <p:spPr>
          <a:xfrm>
            <a:off x="0" y="353961"/>
            <a:ext cx="12192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直線接點 5">
            <a:extLst>
              <a:ext uri="{FF2B5EF4-FFF2-40B4-BE49-F238E27FC236}">
                <a16:creationId xmlns:a16="http://schemas.microsoft.com/office/drawing/2014/main" id="{19C4916E-57DF-0AF9-1634-FDD15405915F}"/>
              </a:ext>
            </a:extLst>
          </p:cNvPr>
          <p:cNvCxnSpPr/>
          <p:nvPr/>
        </p:nvCxnSpPr>
        <p:spPr>
          <a:xfrm>
            <a:off x="0" y="6504039"/>
            <a:ext cx="1219200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18" name="群組 17">
            <a:extLst>
              <a:ext uri="{FF2B5EF4-FFF2-40B4-BE49-F238E27FC236}">
                <a16:creationId xmlns:a16="http://schemas.microsoft.com/office/drawing/2014/main" id="{783B9592-DA9C-1F7F-1690-C0C0C7240B08}"/>
              </a:ext>
            </a:extLst>
          </p:cNvPr>
          <p:cNvGrpSpPr/>
          <p:nvPr/>
        </p:nvGrpSpPr>
        <p:grpSpPr>
          <a:xfrm>
            <a:off x="487017" y="144554"/>
            <a:ext cx="775252" cy="425591"/>
            <a:chOff x="487017" y="144554"/>
            <a:chExt cx="775252" cy="425591"/>
          </a:xfrm>
        </p:grpSpPr>
        <p:sp>
          <p:nvSpPr>
            <p:cNvPr id="8" name="等腰三角形 7">
              <a:extLst>
                <a:ext uri="{FF2B5EF4-FFF2-40B4-BE49-F238E27FC236}">
                  <a16:creationId xmlns:a16="http://schemas.microsoft.com/office/drawing/2014/main" id="{AC710A0A-5D17-E757-8CB8-91F29D93F65C}"/>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等腰三角形 9">
              <a:extLst>
                <a:ext uri="{FF2B5EF4-FFF2-40B4-BE49-F238E27FC236}">
                  <a16:creationId xmlns:a16="http://schemas.microsoft.com/office/drawing/2014/main" id="{9FAB32F2-6CC9-26D4-9E8F-DB79F33405FE}"/>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 name="群組 16">
            <a:extLst>
              <a:ext uri="{FF2B5EF4-FFF2-40B4-BE49-F238E27FC236}">
                <a16:creationId xmlns:a16="http://schemas.microsoft.com/office/drawing/2014/main" id="{0C07E573-2F7C-2B5A-3428-E8C3F75CD2B5}"/>
              </a:ext>
            </a:extLst>
          </p:cNvPr>
          <p:cNvGrpSpPr/>
          <p:nvPr/>
        </p:nvGrpSpPr>
        <p:grpSpPr>
          <a:xfrm>
            <a:off x="11097044" y="6294632"/>
            <a:ext cx="763654" cy="418815"/>
            <a:chOff x="11097044" y="6294632"/>
            <a:chExt cx="763654" cy="418815"/>
          </a:xfrm>
        </p:grpSpPr>
        <p:sp>
          <p:nvSpPr>
            <p:cNvPr id="14" name="等腰三角形 13">
              <a:extLst>
                <a:ext uri="{FF2B5EF4-FFF2-40B4-BE49-F238E27FC236}">
                  <a16:creationId xmlns:a16="http://schemas.microsoft.com/office/drawing/2014/main" id="{C75914B3-6948-5877-7306-1BB547DB4234}"/>
                </a:ext>
              </a:extLst>
            </p:cNvPr>
            <p:cNvSpPr/>
            <p:nvPr/>
          </p:nvSpPr>
          <p:spPr>
            <a:xfrm rot="16200000">
              <a:off x="11507174" y="6359922"/>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等腰三角形 15">
              <a:extLst>
                <a:ext uri="{FF2B5EF4-FFF2-40B4-BE49-F238E27FC236}">
                  <a16:creationId xmlns:a16="http://schemas.microsoft.com/office/drawing/2014/main" id="{C8AEE289-4F62-E0F9-E573-3A345E6F84E7}"/>
                </a:ext>
              </a:extLst>
            </p:cNvPr>
            <p:cNvSpPr/>
            <p:nvPr/>
          </p:nvSpPr>
          <p:spPr>
            <a:xfrm rot="16200000">
              <a:off x="11031755" y="6359921"/>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0" name="文字方塊 19">
            <a:extLst>
              <a:ext uri="{FF2B5EF4-FFF2-40B4-BE49-F238E27FC236}">
                <a16:creationId xmlns:a16="http://schemas.microsoft.com/office/drawing/2014/main" id="{423E2EAE-B567-6658-8961-640DF47F83F6}"/>
              </a:ext>
            </a:extLst>
          </p:cNvPr>
          <p:cNvSpPr txBox="1"/>
          <p:nvPr/>
        </p:nvSpPr>
        <p:spPr>
          <a:xfrm>
            <a:off x="217000" y="1256631"/>
            <a:ext cx="11757999" cy="1657570"/>
          </a:xfrm>
          <a:prstGeom prst="rect">
            <a:avLst/>
          </a:prstGeom>
          <a:noFill/>
        </p:spPr>
        <p:txBody>
          <a:bodyPr wrap="square" rtlCol="0">
            <a:spAutoFit/>
          </a:bodyPr>
          <a:lstStyle/>
          <a:p>
            <a:pPr>
              <a:lnSpc>
                <a:spcPct val="150000"/>
              </a:lnSpc>
            </a:pPr>
            <a:r>
              <a:rPr lang="en-US" altLang="zh-TW" sz="3600" b="1" dirty="0">
                <a:latin typeface="Microsoft JhengHei UI" panose="020B0604030504040204" pitchFamily="34" charset="-120"/>
                <a:ea typeface="Microsoft JhengHei UI" panose="020B0604030504040204" pitchFamily="34" charset="-120"/>
              </a:rPr>
              <a:t>Comparing eye-tracking metrics of mental workload caused by NDRTs in semi-autonomous driving</a:t>
            </a:r>
            <a:endParaRPr lang="zh-TW" altLang="en-US" sz="3600" b="1" dirty="0">
              <a:latin typeface="Microsoft JhengHei UI" panose="020B0604030504040204" pitchFamily="34" charset="-120"/>
              <a:ea typeface="Microsoft JhengHei UI" panose="020B0604030504040204" pitchFamily="34" charset="-120"/>
            </a:endParaRPr>
          </a:p>
        </p:txBody>
      </p:sp>
      <p:sp>
        <p:nvSpPr>
          <p:cNvPr id="21" name="文字方塊 20">
            <a:extLst>
              <a:ext uri="{FF2B5EF4-FFF2-40B4-BE49-F238E27FC236}">
                <a16:creationId xmlns:a16="http://schemas.microsoft.com/office/drawing/2014/main" id="{4A02970D-05B4-A78F-258B-A3F2A5FFDCF3}"/>
              </a:ext>
            </a:extLst>
          </p:cNvPr>
          <p:cNvSpPr txBox="1"/>
          <p:nvPr/>
        </p:nvSpPr>
        <p:spPr>
          <a:xfrm>
            <a:off x="27031" y="3429000"/>
            <a:ext cx="8115683" cy="461665"/>
          </a:xfrm>
          <a:prstGeom prst="rect">
            <a:avLst/>
          </a:prstGeom>
          <a:noFill/>
        </p:spPr>
        <p:txBody>
          <a:bodyPr wrap="none" rtlCol="0">
            <a:spAutoFit/>
          </a:bodyPr>
          <a:lstStyle/>
          <a:p>
            <a:r>
              <a:rPr lang="zh-TW" altLang="en-US" sz="2400" dirty="0">
                <a:latin typeface="Microsoft JhengHei UI" panose="020B0604030504040204" pitchFamily="34" charset="-120"/>
                <a:ea typeface="Microsoft JhengHei UI" panose="020B0604030504040204" pitchFamily="34" charset="-120"/>
              </a:rPr>
              <a:t>作者 </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err="1">
                <a:latin typeface="Microsoft JhengHei UI" panose="020B0604030504040204" pitchFamily="34" charset="-120"/>
                <a:ea typeface="Microsoft JhengHei UI" panose="020B0604030504040204" pitchFamily="34" charset="-120"/>
              </a:rPr>
              <a:t>Weiya</a:t>
            </a:r>
            <a:r>
              <a:rPr lang="en-US" altLang="zh-TW" sz="2400" dirty="0">
                <a:latin typeface="Microsoft JhengHei UI" panose="020B0604030504040204" pitchFamily="34" charset="-120"/>
                <a:ea typeface="Microsoft JhengHei UI" panose="020B0604030504040204" pitchFamily="34" charset="-120"/>
              </a:rPr>
              <a:t> Chen , Tetsuo </a:t>
            </a:r>
            <a:r>
              <a:rPr lang="en-US" altLang="zh-TW" sz="2400" dirty="0" err="1">
                <a:latin typeface="Microsoft JhengHei UI" panose="020B0604030504040204" pitchFamily="34" charset="-120"/>
                <a:ea typeface="Microsoft JhengHei UI" panose="020B0604030504040204" pitchFamily="34" charset="-120"/>
              </a:rPr>
              <a:t>Sawaragi</a:t>
            </a:r>
            <a:r>
              <a:rPr lang="en-US" altLang="zh-TW" sz="2400" dirty="0">
                <a:latin typeface="Microsoft JhengHei UI" panose="020B0604030504040204" pitchFamily="34" charset="-120"/>
                <a:ea typeface="Microsoft JhengHei UI" panose="020B0604030504040204" pitchFamily="34" charset="-120"/>
              </a:rPr>
              <a:t> , Toshihiro </a:t>
            </a:r>
            <a:r>
              <a:rPr lang="en-US" altLang="zh-TW" sz="2400" dirty="0" err="1">
                <a:latin typeface="Microsoft JhengHei UI" panose="020B0604030504040204" pitchFamily="34" charset="-120"/>
                <a:ea typeface="Microsoft JhengHei UI" panose="020B0604030504040204" pitchFamily="34" charset="-120"/>
              </a:rPr>
              <a:t>Hiraoka</a:t>
            </a:r>
            <a:endParaRPr lang="zh-TW" altLang="en-US" sz="2400" dirty="0">
              <a:latin typeface="Microsoft JhengHei UI" panose="020B0604030504040204" pitchFamily="34" charset="-120"/>
              <a:ea typeface="Microsoft JhengHei UI" panose="020B0604030504040204" pitchFamily="34" charset="-120"/>
            </a:endParaRPr>
          </a:p>
        </p:txBody>
      </p:sp>
      <p:sp>
        <p:nvSpPr>
          <p:cNvPr id="23" name="文字方塊 22">
            <a:extLst>
              <a:ext uri="{FF2B5EF4-FFF2-40B4-BE49-F238E27FC236}">
                <a16:creationId xmlns:a16="http://schemas.microsoft.com/office/drawing/2014/main" id="{FDC46FA8-9D11-BF59-1AFE-7CFD30F8752D}"/>
              </a:ext>
            </a:extLst>
          </p:cNvPr>
          <p:cNvSpPr txBox="1"/>
          <p:nvPr/>
        </p:nvSpPr>
        <p:spPr>
          <a:xfrm>
            <a:off x="27031" y="4134629"/>
            <a:ext cx="12137938" cy="461665"/>
          </a:xfrm>
          <a:prstGeom prst="rect">
            <a:avLst/>
          </a:prstGeom>
          <a:noFill/>
        </p:spPr>
        <p:txBody>
          <a:bodyPr wrap="none" rtlCol="0">
            <a:spAutoFit/>
          </a:bodyPr>
          <a:lstStyle/>
          <a:p>
            <a:r>
              <a:rPr lang="zh-TW" altLang="en-US" sz="2400" dirty="0">
                <a:latin typeface="Microsoft JhengHei UI" panose="020B0604030504040204" pitchFamily="34" charset="-120"/>
                <a:ea typeface="Microsoft JhengHei UI" panose="020B0604030504040204" pitchFamily="34" charset="-120"/>
              </a:rPr>
              <a:t>期刊 </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Transportation Research Part F : Psychology and </a:t>
            </a:r>
            <a:r>
              <a:rPr lang="en-US" altLang="zh-TW" sz="2400" dirty="0" err="1">
                <a:latin typeface="Microsoft JhengHei UI" panose="020B0604030504040204" pitchFamily="34" charset="-120"/>
                <a:ea typeface="Microsoft JhengHei UI" panose="020B0604030504040204" pitchFamily="34" charset="-120"/>
              </a:rPr>
              <a:t>Behaviour</a:t>
            </a:r>
            <a:r>
              <a:rPr lang="en-US" altLang="zh-TW" sz="2400" dirty="0">
                <a:latin typeface="Microsoft JhengHei UI" panose="020B0604030504040204" pitchFamily="34" charset="-120"/>
                <a:ea typeface="Microsoft JhengHei UI" panose="020B0604030504040204" pitchFamily="34" charset="-120"/>
              </a:rPr>
              <a:t> 89 (2022) 109-128</a:t>
            </a:r>
            <a:endParaRPr lang="zh-TW" altLang="en-US" sz="2400" dirty="0">
              <a:latin typeface="Microsoft JhengHei UI" panose="020B0604030504040204" pitchFamily="34" charset="-120"/>
              <a:ea typeface="Microsoft JhengHei UI" panose="020B0604030504040204" pitchFamily="34" charset="-120"/>
            </a:endParaRPr>
          </a:p>
        </p:txBody>
      </p:sp>
      <p:sp>
        <p:nvSpPr>
          <p:cNvPr id="26" name="文字方塊 25">
            <a:extLst>
              <a:ext uri="{FF2B5EF4-FFF2-40B4-BE49-F238E27FC236}">
                <a16:creationId xmlns:a16="http://schemas.microsoft.com/office/drawing/2014/main" id="{77D27118-DE09-4B20-D4E4-E41DFB05B507}"/>
              </a:ext>
            </a:extLst>
          </p:cNvPr>
          <p:cNvSpPr txBox="1"/>
          <p:nvPr/>
        </p:nvSpPr>
        <p:spPr>
          <a:xfrm>
            <a:off x="8961892" y="6063798"/>
            <a:ext cx="1947969" cy="461665"/>
          </a:xfrm>
          <a:prstGeom prst="rect">
            <a:avLst/>
          </a:prstGeom>
          <a:noFill/>
        </p:spPr>
        <p:txBody>
          <a:bodyPr wrap="none" rtlCol="0">
            <a:spAutoFit/>
          </a:bodyPr>
          <a:lstStyle/>
          <a:p>
            <a:r>
              <a:rPr lang="zh-TW" altLang="en-US" sz="2400" dirty="0">
                <a:latin typeface="Microsoft JhengHei UI" panose="020B0604030504040204" pitchFamily="34" charset="-120"/>
                <a:ea typeface="Microsoft JhengHei UI" panose="020B0604030504040204" pitchFamily="34" charset="-120"/>
              </a:rPr>
              <a:t>學生 </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 宋錦玉</a:t>
            </a:r>
          </a:p>
        </p:txBody>
      </p:sp>
    </p:spTree>
    <p:extLst>
      <p:ext uri="{BB962C8B-B14F-4D97-AF65-F5344CB8AC3E}">
        <p14:creationId xmlns:p14="http://schemas.microsoft.com/office/powerpoint/2010/main" val="147835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8110880" y="329959"/>
            <a:ext cx="4081120"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7981672"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3-2</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General methods – Secondary tasks</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1EFBF6A7-093D-5670-0464-5FE28F432E3A}"/>
              </a:ext>
            </a:extLst>
          </p:cNvPr>
          <p:cNvSpPr txBox="1"/>
          <p:nvPr/>
        </p:nvSpPr>
        <p:spPr>
          <a:xfrm>
            <a:off x="129208" y="893310"/>
            <a:ext cx="12062792" cy="11358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在</a:t>
            </a:r>
            <a:r>
              <a:rPr lang="en-US" altLang="zh-TW" sz="2400" dirty="0">
                <a:latin typeface="Microsoft JhengHei UI" panose="020B0604030504040204" pitchFamily="34" charset="-120"/>
                <a:ea typeface="Microsoft JhengHei UI" panose="020B0604030504040204" pitchFamily="34" charset="-120"/>
              </a:rPr>
              <a:t>(Chen et al. , 2021)</a:t>
            </a:r>
            <a:r>
              <a:rPr lang="zh-TW" altLang="en-US" sz="2400" dirty="0">
                <a:latin typeface="Microsoft JhengHei UI" panose="020B0604030504040204" pitchFamily="34" charset="-120"/>
                <a:ea typeface="Microsoft JhengHei UI" panose="020B0604030504040204" pitchFamily="34" charset="-120"/>
              </a:rPr>
              <a:t>研究中顯示，視覺語言任務對駕駛員施加的</a:t>
            </a:r>
            <a:r>
              <a:rPr lang="en-US" altLang="zh-TW" sz="2400"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是最少的</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因此決定要使用聽覺空間任務、聽覺語言任務與其他兩個次要任務進行實驗</a:t>
            </a:r>
            <a:endParaRPr lang="en-US" altLang="zh-TW" sz="2400" dirty="0">
              <a:latin typeface="Microsoft JhengHei UI" panose="020B0604030504040204" pitchFamily="34" charset="-120"/>
              <a:ea typeface="Microsoft JhengHei UI" panose="020B0604030504040204" pitchFamily="34" charset="-120"/>
            </a:endParaRPr>
          </a:p>
        </p:txBody>
      </p:sp>
      <p:sp>
        <p:nvSpPr>
          <p:cNvPr id="9" name="文字方塊 8">
            <a:extLst>
              <a:ext uri="{FF2B5EF4-FFF2-40B4-BE49-F238E27FC236}">
                <a16:creationId xmlns:a16="http://schemas.microsoft.com/office/drawing/2014/main" id="{6C235E86-68E8-323E-613C-EF9B8A855C80}"/>
              </a:ext>
            </a:extLst>
          </p:cNvPr>
          <p:cNvSpPr txBox="1"/>
          <p:nvPr/>
        </p:nvSpPr>
        <p:spPr>
          <a:xfrm>
            <a:off x="129208" y="2029134"/>
            <a:ext cx="12062792" cy="16898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該實驗採用受試者內設計，這意味著參與者要在三個自主的情況下執行三個次要任務水平，所以有 </a:t>
            </a:r>
            <a:r>
              <a:rPr lang="en-US" altLang="zh-TW" sz="2400" dirty="0">
                <a:latin typeface="Microsoft JhengHei UI" panose="020B0604030504040204" pitchFamily="34" charset="-120"/>
                <a:ea typeface="Microsoft JhengHei UI" panose="020B0604030504040204" pitchFamily="34" charset="-120"/>
              </a:rPr>
              <a:t>3*3=9 </a:t>
            </a:r>
            <a:r>
              <a:rPr lang="zh-TW" altLang="en-US" sz="2400" dirty="0">
                <a:latin typeface="Microsoft JhengHei UI" panose="020B0604030504040204" pitchFamily="34" charset="-120"/>
                <a:ea typeface="Microsoft JhengHei UI" panose="020B0604030504040204" pitchFamily="34" charset="-120"/>
              </a:rPr>
              <a:t>個條件。每個條件下的任務分為三組，每組有 </a:t>
            </a:r>
            <a:r>
              <a:rPr lang="en-US" altLang="zh-TW" sz="2400" dirty="0">
                <a:latin typeface="Microsoft JhengHei UI" panose="020B0604030504040204" pitchFamily="34" charset="-120"/>
                <a:ea typeface="Microsoft JhengHei UI" panose="020B0604030504040204" pitchFamily="34" charset="-120"/>
              </a:rPr>
              <a:t>42</a:t>
            </a:r>
            <a:r>
              <a:rPr lang="zh-TW" altLang="en-US" sz="2400" dirty="0">
                <a:latin typeface="Microsoft JhengHei UI" panose="020B0604030504040204" pitchFamily="34" charset="-120"/>
                <a:ea typeface="Microsoft JhengHei UI" panose="020B0604030504040204" pitchFamily="34" charset="-120"/>
              </a:rPr>
              <a:t> 個刺激物。刺激物是呈現 </a:t>
            </a:r>
            <a:r>
              <a:rPr lang="en-US" altLang="zh-TW" sz="2400" dirty="0">
                <a:latin typeface="Microsoft JhengHei UI" panose="020B0604030504040204" pitchFamily="34" charset="-120"/>
                <a:ea typeface="Microsoft JhengHei UI" panose="020B0604030504040204" pitchFamily="34" charset="-120"/>
              </a:rPr>
              <a:t>1</a:t>
            </a:r>
            <a:r>
              <a:rPr lang="zh-TW" altLang="en-US" sz="2400" dirty="0">
                <a:latin typeface="Microsoft JhengHei UI" panose="020B0604030504040204" pitchFamily="34" charset="-120"/>
                <a:ea typeface="Microsoft JhengHei UI" panose="020B0604030504040204" pitchFamily="34" charset="-120"/>
              </a:rPr>
              <a:t> 秒 ，兩個刺激物間的時間間格為 </a:t>
            </a:r>
            <a:r>
              <a:rPr lang="en-US" altLang="zh-TW" sz="2400" dirty="0">
                <a:latin typeface="Microsoft JhengHei UI" panose="020B0604030504040204" pitchFamily="34" charset="-120"/>
                <a:ea typeface="Microsoft JhengHei UI" panose="020B0604030504040204" pitchFamily="34" charset="-120"/>
              </a:rPr>
              <a:t>0.2 </a:t>
            </a:r>
            <a:r>
              <a:rPr lang="zh-TW" altLang="en-US" sz="2400" dirty="0">
                <a:latin typeface="Microsoft JhengHei UI" panose="020B0604030504040204" pitchFamily="34" charset="-120"/>
                <a:ea typeface="Microsoft JhengHei UI" panose="020B0604030504040204" pitchFamily="34" charset="-120"/>
              </a:rPr>
              <a:t>秒。</a:t>
            </a:r>
            <a:endParaRPr lang="en-US" altLang="zh-TW" sz="2400" dirty="0">
              <a:latin typeface="Microsoft JhengHei UI" panose="020B0604030504040204" pitchFamily="34" charset="-120"/>
              <a:ea typeface="Microsoft JhengHei UI" panose="020B0604030504040204" pitchFamily="34" charset="-120"/>
            </a:endParaRPr>
          </a:p>
        </p:txBody>
      </p:sp>
      <p:pic>
        <p:nvPicPr>
          <p:cNvPr id="13" name="圖片 12">
            <a:extLst>
              <a:ext uri="{FF2B5EF4-FFF2-40B4-BE49-F238E27FC236}">
                <a16:creationId xmlns:a16="http://schemas.microsoft.com/office/drawing/2014/main" id="{C94FF55E-B66A-2CE9-DCE2-1B1C343DE098}"/>
              </a:ext>
            </a:extLst>
          </p:cNvPr>
          <p:cNvPicPr>
            <a:picLocks noChangeAspect="1"/>
          </p:cNvPicPr>
          <p:nvPr/>
        </p:nvPicPr>
        <p:blipFill>
          <a:blip r:embed="rId3"/>
          <a:stretch>
            <a:fillRect/>
          </a:stretch>
        </p:blipFill>
        <p:spPr>
          <a:xfrm>
            <a:off x="1344518" y="4006180"/>
            <a:ext cx="9502964" cy="1958510"/>
          </a:xfrm>
          <a:prstGeom prst="rect">
            <a:avLst/>
          </a:prstGeom>
        </p:spPr>
      </p:pic>
    </p:spTree>
    <p:extLst>
      <p:ext uri="{BB962C8B-B14F-4D97-AF65-F5344CB8AC3E}">
        <p14:creationId xmlns:p14="http://schemas.microsoft.com/office/powerpoint/2010/main" val="3019621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7266098" y="329959"/>
            <a:ext cx="4925902"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7136890"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3-3</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General methods – Participants</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1EFBF6A7-093D-5670-0464-5FE28F432E3A}"/>
              </a:ext>
            </a:extLst>
          </p:cNvPr>
          <p:cNvSpPr txBox="1"/>
          <p:nvPr/>
        </p:nvSpPr>
        <p:spPr>
          <a:xfrm>
            <a:off x="0" y="914734"/>
            <a:ext cx="12062792" cy="16898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招募</a:t>
            </a:r>
            <a:r>
              <a:rPr lang="en-US" altLang="zh-TW" sz="2400" dirty="0">
                <a:latin typeface="Microsoft JhengHei UI" panose="020B0604030504040204" pitchFamily="34" charset="-120"/>
                <a:ea typeface="Microsoft JhengHei UI" panose="020B0604030504040204" pitchFamily="34" charset="-120"/>
              </a:rPr>
              <a:t>36</a:t>
            </a:r>
            <a:r>
              <a:rPr lang="zh-TW" altLang="en-US" sz="2400" dirty="0">
                <a:latin typeface="Microsoft JhengHei UI" panose="020B0604030504040204" pitchFamily="34" charset="-120"/>
                <a:ea typeface="Microsoft JhengHei UI" panose="020B0604030504040204" pitchFamily="34" charset="-120"/>
              </a:rPr>
              <a:t>名京都大學的學生 </a:t>
            </a:r>
            <a:r>
              <a:rPr lang="en-US" altLang="zh-TW" sz="2400" dirty="0">
                <a:latin typeface="Microsoft JhengHei UI" panose="020B0604030504040204" pitchFamily="34" charset="-120"/>
                <a:ea typeface="Microsoft JhengHei UI" panose="020B0604030504040204" pitchFamily="34" charset="-120"/>
              </a:rPr>
              <a:t>(Male</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=18</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 Female =18 , mean age =26 , age SD = 2.791)</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參與實驗的人都要先簽署同意書</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在進行實驗前要先簡單介紹了設備和每個次要任務的解釋</a:t>
            </a:r>
            <a:endParaRPr lang="en-US" altLang="zh-TW" sz="24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28961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6507877" y="329959"/>
            <a:ext cx="5684123"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6378669"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4-1</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Data collection – NASA-</a:t>
            </a:r>
            <a:r>
              <a:rPr lang="en-US" altLang="zh-TW" sz="3200" b="1" dirty="0" err="1">
                <a:latin typeface="Microsoft JhengHei UI" panose="020B0604030504040204" pitchFamily="34" charset="-120"/>
                <a:ea typeface="Microsoft JhengHei UI" panose="020B0604030504040204" pitchFamily="34" charset="-120"/>
              </a:rPr>
              <a:t>TLx</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1EFBF6A7-093D-5670-0464-5FE28F432E3A}"/>
              </a:ext>
            </a:extLst>
          </p:cNvPr>
          <p:cNvSpPr txBox="1"/>
          <p:nvPr/>
        </p:nvSpPr>
        <p:spPr>
          <a:xfrm>
            <a:off x="462841" y="1152801"/>
            <a:ext cx="5629621" cy="581826"/>
          </a:xfrm>
          <a:prstGeom prst="rect">
            <a:avLst/>
          </a:prstGeom>
          <a:noFill/>
        </p:spPr>
        <p:txBody>
          <a:bodyPr wrap="square" rtlCol="0">
            <a:spAutoFit/>
          </a:bodyPr>
          <a:lstStyle/>
          <a:p>
            <a:pPr>
              <a:lnSpc>
                <a:spcPct val="150000"/>
              </a:lnSpc>
            </a:pPr>
            <a:r>
              <a:rPr lang="en-US" altLang="zh-TW" sz="2400" b="1" dirty="0">
                <a:latin typeface="Microsoft JhengHei UI" panose="020B0604030504040204" pitchFamily="34" charset="-120"/>
                <a:ea typeface="Microsoft JhengHei UI" panose="020B0604030504040204" pitchFamily="34" charset="-120"/>
              </a:rPr>
              <a:t>NASA-</a:t>
            </a:r>
            <a:r>
              <a:rPr lang="en-US" altLang="zh-TW" sz="2400" b="1" dirty="0" err="1">
                <a:latin typeface="Microsoft JhengHei UI" panose="020B0604030504040204" pitchFamily="34" charset="-120"/>
                <a:ea typeface="Microsoft JhengHei UI" panose="020B0604030504040204" pitchFamily="34" charset="-120"/>
              </a:rPr>
              <a:t>TLx</a:t>
            </a:r>
            <a:r>
              <a:rPr lang="en-US" altLang="zh-TW" sz="2400" b="1" dirty="0">
                <a:latin typeface="Microsoft JhengHei UI" panose="020B0604030504040204" pitchFamily="34" charset="-120"/>
                <a:ea typeface="Microsoft JhengHei UI" panose="020B0604030504040204" pitchFamily="34" charset="-120"/>
              </a:rPr>
              <a:t> (</a:t>
            </a:r>
            <a:r>
              <a:rPr lang="zh-TW" altLang="en-US" sz="2400" b="1" dirty="0">
                <a:latin typeface="Microsoft JhengHei UI" panose="020B0604030504040204" pitchFamily="34" charset="-120"/>
                <a:ea typeface="Microsoft JhengHei UI" panose="020B0604030504040204" pitchFamily="34" charset="-120"/>
              </a:rPr>
              <a:t>任務負荷指數</a:t>
            </a:r>
            <a:r>
              <a:rPr lang="en-US" altLang="zh-TW" sz="2400" b="1" dirty="0">
                <a:latin typeface="Microsoft JhengHei UI" panose="020B0604030504040204" pitchFamily="34" charset="-120"/>
                <a:ea typeface="Microsoft JhengHei UI" panose="020B0604030504040204" pitchFamily="34" charset="-120"/>
              </a:rPr>
              <a:t>)</a:t>
            </a:r>
            <a:r>
              <a:rPr lang="zh-TW" altLang="en-US" sz="2400" b="1" dirty="0">
                <a:latin typeface="Microsoft JhengHei UI" panose="020B0604030504040204" pitchFamily="34" charset="-120"/>
                <a:ea typeface="Microsoft JhengHei UI" panose="020B0604030504040204" pitchFamily="34" charset="-120"/>
              </a:rPr>
              <a:t> </a:t>
            </a:r>
            <a:r>
              <a:rPr lang="zh-TW" altLang="en-US" sz="2400" dirty="0">
                <a:latin typeface="Microsoft JhengHei UI" panose="020B0604030504040204" pitchFamily="34" charset="-120"/>
                <a:ea typeface="Microsoft JhengHei UI" panose="020B0604030504040204" pitchFamily="34" charset="-120"/>
              </a:rPr>
              <a:t>有</a:t>
            </a:r>
            <a:r>
              <a:rPr lang="en-US" altLang="zh-TW" sz="2400" dirty="0">
                <a:latin typeface="Microsoft JhengHei UI" panose="020B0604030504040204" pitchFamily="34" charset="-120"/>
                <a:ea typeface="Microsoft JhengHei UI" panose="020B0604030504040204" pitchFamily="34" charset="-120"/>
              </a:rPr>
              <a:t>6</a:t>
            </a:r>
            <a:r>
              <a:rPr lang="zh-TW" altLang="en-US" sz="2400" dirty="0">
                <a:latin typeface="Microsoft JhengHei UI" panose="020B0604030504040204" pitchFamily="34" charset="-120"/>
                <a:ea typeface="Microsoft JhengHei UI" panose="020B0604030504040204" pitchFamily="34" charset="-120"/>
              </a:rPr>
              <a:t>項指標  </a:t>
            </a:r>
            <a:r>
              <a:rPr lang="en-US" altLang="zh-TW" sz="2400" dirty="0">
                <a:latin typeface="Microsoft JhengHei UI" panose="020B0604030504040204" pitchFamily="34" charset="-120"/>
                <a:ea typeface="Microsoft JhengHei UI" panose="020B0604030504040204" pitchFamily="34" charset="-120"/>
              </a:rPr>
              <a:t>:</a:t>
            </a:r>
          </a:p>
        </p:txBody>
      </p:sp>
      <p:sp>
        <p:nvSpPr>
          <p:cNvPr id="9" name="文字方塊 8">
            <a:extLst>
              <a:ext uri="{FF2B5EF4-FFF2-40B4-BE49-F238E27FC236}">
                <a16:creationId xmlns:a16="http://schemas.microsoft.com/office/drawing/2014/main" id="{A820FD5F-4667-164E-C799-9AE3D1DA6736}"/>
              </a:ext>
            </a:extLst>
          </p:cNvPr>
          <p:cNvSpPr txBox="1"/>
          <p:nvPr/>
        </p:nvSpPr>
        <p:spPr>
          <a:xfrm>
            <a:off x="6092462" y="1152801"/>
            <a:ext cx="5468403" cy="335181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心智需求 </a:t>
            </a:r>
            <a:r>
              <a:rPr lang="en-US" altLang="zh-TW" sz="2400" dirty="0">
                <a:latin typeface="Microsoft JhengHei UI" panose="020B0604030504040204" pitchFamily="34" charset="-120"/>
                <a:ea typeface="Microsoft JhengHei UI" panose="020B0604030504040204" pitchFamily="34" charset="-120"/>
              </a:rPr>
              <a:t>(MD</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 mental demand )</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生理需求 </a:t>
            </a:r>
            <a:r>
              <a:rPr lang="en-US" altLang="zh-TW" sz="2400" dirty="0">
                <a:latin typeface="Microsoft JhengHei UI" panose="020B0604030504040204" pitchFamily="34" charset="-120"/>
                <a:ea typeface="Microsoft JhengHei UI" panose="020B0604030504040204" pitchFamily="34" charset="-120"/>
              </a:rPr>
              <a:t>(PD , physical demand )</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時間需求 </a:t>
            </a:r>
            <a:r>
              <a:rPr lang="en-US" altLang="zh-TW" sz="2400" dirty="0">
                <a:latin typeface="Microsoft JhengHei UI" panose="020B0604030504040204" pitchFamily="34" charset="-120"/>
                <a:ea typeface="Microsoft JhengHei UI" panose="020B0604030504040204" pitchFamily="34" charset="-120"/>
              </a:rPr>
              <a:t>(TD</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 temporal demand )</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自我績效 </a:t>
            </a:r>
            <a:r>
              <a:rPr lang="en-US" altLang="zh-TW" sz="2400" dirty="0">
                <a:latin typeface="Microsoft JhengHei UI" panose="020B0604030504040204" pitchFamily="34" charset="-120"/>
                <a:ea typeface="Microsoft JhengHei UI" panose="020B0604030504040204" pitchFamily="34" charset="-120"/>
              </a:rPr>
              <a:t>(P</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 performance )</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努力 </a:t>
            </a:r>
            <a:r>
              <a:rPr lang="en-US" altLang="zh-TW" sz="2400" dirty="0">
                <a:latin typeface="Microsoft JhengHei UI" panose="020B0604030504040204" pitchFamily="34" charset="-120"/>
                <a:ea typeface="Microsoft JhengHei UI" panose="020B0604030504040204" pitchFamily="34" charset="-120"/>
              </a:rPr>
              <a:t>(E</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 effort )</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挫敗 </a:t>
            </a:r>
            <a:r>
              <a:rPr lang="en-US" altLang="zh-TW" sz="2400" dirty="0">
                <a:latin typeface="Microsoft JhengHei UI" panose="020B0604030504040204" pitchFamily="34" charset="-120"/>
                <a:ea typeface="Microsoft JhengHei UI" panose="020B0604030504040204" pitchFamily="34" charset="-120"/>
              </a:rPr>
              <a:t>(F</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 frustration )</a:t>
            </a:r>
          </a:p>
        </p:txBody>
      </p:sp>
      <p:sp>
        <p:nvSpPr>
          <p:cNvPr id="13" name="文字方塊 12">
            <a:extLst>
              <a:ext uri="{FF2B5EF4-FFF2-40B4-BE49-F238E27FC236}">
                <a16:creationId xmlns:a16="http://schemas.microsoft.com/office/drawing/2014/main" id="{CFC1E82A-ADE4-5ADB-6FBC-FA2F89955355}"/>
              </a:ext>
            </a:extLst>
          </p:cNvPr>
          <p:cNvSpPr txBox="1"/>
          <p:nvPr/>
        </p:nvSpPr>
        <p:spPr>
          <a:xfrm>
            <a:off x="462840" y="4973515"/>
            <a:ext cx="10371063" cy="1135824"/>
          </a:xfrm>
          <a:prstGeom prst="rect">
            <a:avLst/>
          </a:prstGeom>
          <a:noFill/>
        </p:spPr>
        <p:txBody>
          <a:bodyPr wrap="square" rtlCol="0">
            <a:spAutoFit/>
          </a:bodyPr>
          <a:lstStyle/>
          <a:p>
            <a:pPr>
              <a:lnSpc>
                <a:spcPct val="150000"/>
              </a:lnSpc>
            </a:pPr>
            <a:r>
              <a:rPr lang="zh-TW" altLang="en-US" sz="2400" dirty="0">
                <a:latin typeface="Microsoft JhengHei UI" panose="020B0604030504040204" pitchFamily="34" charset="-120"/>
                <a:ea typeface="Microsoft JhengHei UI" panose="020B0604030504040204" pitchFamily="34" charset="-120"/>
              </a:rPr>
              <a:t>在這六個指標進行單獨加權後，參與者需要從</a:t>
            </a:r>
            <a:r>
              <a:rPr lang="en-US" altLang="zh-TW" sz="2400" dirty="0">
                <a:latin typeface="Microsoft JhengHei UI" panose="020B0604030504040204" pitchFamily="34" charset="-120"/>
                <a:ea typeface="Microsoft JhengHei UI" panose="020B0604030504040204" pitchFamily="34" charset="-120"/>
              </a:rPr>
              <a:t>0~10</a:t>
            </a:r>
            <a:r>
              <a:rPr lang="zh-TW" altLang="en-US" sz="2400" dirty="0">
                <a:latin typeface="Microsoft JhengHei UI" panose="020B0604030504040204" pitchFamily="34" charset="-120"/>
                <a:ea typeface="Microsoft JhengHei UI" panose="020B0604030504040204" pitchFamily="34" charset="-120"/>
              </a:rPr>
              <a:t>分分別進行評分。</a:t>
            </a:r>
            <a:endParaRPr lang="en-US" altLang="zh-TW" sz="2400" dirty="0">
              <a:latin typeface="Microsoft JhengHei UI" panose="020B0604030504040204" pitchFamily="34" charset="-120"/>
              <a:ea typeface="Microsoft JhengHei UI" panose="020B0604030504040204" pitchFamily="34" charset="-120"/>
            </a:endParaRPr>
          </a:p>
          <a:p>
            <a:pPr>
              <a:lnSpc>
                <a:spcPct val="150000"/>
              </a:lnSpc>
            </a:pPr>
            <a:r>
              <a:rPr lang="en-US" altLang="zh-TW" sz="2400" b="1" dirty="0">
                <a:latin typeface="Microsoft JhengHei UI" panose="020B0604030504040204" pitchFamily="34" charset="-120"/>
                <a:ea typeface="Microsoft JhengHei UI" panose="020B0604030504040204" pitchFamily="34" charset="-120"/>
              </a:rPr>
              <a:t>NASA-</a:t>
            </a:r>
            <a:r>
              <a:rPr lang="en-US" altLang="zh-TW" sz="2400" b="1" dirty="0" err="1">
                <a:latin typeface="Microsoft JhengHei UI" panose="020B0604030504040204" pitchFamily="34" charset="-120"/>
                <a:ea typeface="Microsoft JhengHei UI" panose="020B0604030504040204" pitchFamily="34" charset="-120"/>
              </a:rPr>
              <a:t>TLx</a:t>
            </a:r>
            <a:r>
              <a:rPr lang="zh-TW" altLang="en-US" sz="2400" b="1" dirty="0">
                <a:latin typeface="Microsoft JhengHei UI" panose="020B0604030504040204" pitchFamily="34" charset="-120"/>
                <a:ea typeface="Microsoft JhengHei UI" panose="020B0604030504040204" pitchFamily="34" charset="-120"/>
              </a:rPr>
              <a:t> 越高，參與者的</a:t>
            </a:r>
            <a:r>
              <a:rPr lang="en-US" altLang="zh-TW" sz="2400" b="1" dirty="0">
                <a:latin typeface="Microsoft JhengHei UI" panose="020B0604030504040204" pitchFamily="34" charset="-120"/>
                <a:ea typeface="Microsoft JhengHei UI" panose="020B0604030504040204" pitchFamily="34" charset="-120"/>
              </a:rPr>
              <a:t>MWL</a:t>
            </a:r>
            <a:r>
              <a:rPr lang="zh-TW" altLang="en-US" sz="2400" b="1" dirty="0">
                <a:latin typeface="Microsoft JhengHei UI" panose="020B0604030504040204" pitchFamily="34" charset="-120"/>
                <a:ea typeface="Microsoft JhengHei UI" panose="020B0604030504040204" pitchFamily="34" charset="-120"/>
              </a:rPr>
              <a:t>就愈高</a:t>
            </a:r>
            <a:endParaRPr lang="en-US" altLang="zh-TW" sz="24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840784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10146694" y="329959"/>
            <a:ext cx="2045306"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10017486"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4-2</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Data collection – Secondary task performance</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1EFBF6A7-093D-5670-0464-5FE28F432E3A}"/>
              </a:ext>
            </a:extLst>
          </p:cNvPr>
          <p:cNvSpPr txBox="1"/>
          <p:nvPr/>
        </p:nvSpPr>
        <p:spPr>
          <a:xfrm>
            <a:off x="462840" y="1152801"/>
            <a:ext cx="8519113" cy="581826"/>
          </a:xfrm>
          <a:prstGeom prst="rect">
            <a:avLst/>
          </a:prstGeom>
          <a:noFill/>
        </p:spPr>
        <p:txBody>
          <a:bodyPr wrap="square" rtlCol="0">
            <a:spAutoFit/>
          </a:bodyPr>
          <a:lstStyle/>
          <a:p>
            <a:pPr>
              <a:lnSpc>
                <a:spcPct val="150000"/>
              </a:lnSpc>
            </a:pPr>
            <a:r>
              <a:rPr lang="zh-TW" altLang="en-US" sz="2400" b="1" dirty="0">
                <a:latin typeface="Microsoft JhengHei UI" panose="020B0604030504040204" pitchFamily="34" charset="-120"/>
                <a:ea typeface="Microsoft JhengHei UI" panose="020B0604030504040204" pitchFamily="34" charset="-120"/>
              </a:rPr>
              <a:t>次要任務表現 </a:t>
            </a:r>
            <a:r>
              <a:rPr lang="en-US" altLang="zh-TW" sz="2400" b="1" dirty="0">
                <a:latin typeface="Microsoft JhengHei UI" panose="020B0604030504040204" pitchFamily="34" charset="-120"/>
                <a:ea typeface="Microsoft JhengHei UI" panose="020B0604030504040204" pitchFamily="34" charset="-120"/>
              </a:rPr>
              <a:t>(Secondary task performance )</a:t>
            </a:r>
            <a:endParaRPr lang="en-US" altLang="zh-TW" sz="2400" dirty="0">
              <a:latin typeface="Microsoft JhengHei UI" panose="020B0604030504040204" pitchFamily="34" charset="-120"/>
              <a:ea typeface="Microsoft JhengHei UI" panose="020B0604030504040204" pitchFamily="34" charset="-120"/>
            </a:endParaRPr>
          </a:p>
        </p:txBody>
      </p:sp>
      <p:sp>
        <p:nvSpPr>
          <p:cNvPr id="13" name="文字方塊 12">
            <a:extLst>
              <a:ext uri="{FF2B5EF4-FFF2-40B4-BE49-F238E27FC236}">
                <a16:creationId xmlns:a16="http://schemas.microsoft.com/office/drawing/2014/main" id="{CFC1E82A-ADE4-5ADB-6FBC-FA2F89955355}"/>
              </a:ext>
            </a:extLst>
          </p:cNvPr>
          <p:cNvSpPr txBox="1"/>
          <p:nvPr/>
        </p:nvSpPr>
        <p:spPr>
          <a:xfrm>
            <a:off x="462841" y="1970823"/>
            <a:ext cx="10466889" cy="16898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參與者執行的次要任務越好，該任務應該放在參與者上的</a:t>
            </a:r>
            <a:r>
              <a:rPr lang="en-US" altLang="zh-TW" sz="2400"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就越低</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利用</a:t>
            </a:r>
            <a:r>
              <a:rPr lang="en-US" altLang="zh-TW" sz="2400" dirty="0">
                <a:latin typeface="Microsoft JhengHei UI" panose="020B0604030504040204" pitchFamily="34" charset="-120"/>
                <a:ea typeface="Microsoft JhengHei UI" panose="020B0604030504040204" pitchFamily="34" charset="-120"/>
              </a:rPr>
              <a:t>Kane</a:t>
            </a:r>
            <a:r>
              <a:rPr lang="zh-TW" altLang="en-US" sz="2400" dirty="0">
                <a:latin typeface="Microsoft JhengHei UI" panose="020B0604030504040204" pitchFamily="34" charset="-120"/>
                <a:ea typeface="Microsoft JhengHei UI" panose="020B0604030504040204" pitchFamily="34" charset="-120"/>
              </a:rPr>
              <a:t>的方法來評估 </a:t>
            </a:r>
            <a:r>
              <a:rPr lang="en-US" altLang="zh-TW" sz="2400" dirty="0">
                <a:latin typeface="Microsoft JhengHei UI" panose="020B0604030504040204" pitchFamily="34" charset="-120"/>
                <a:ea typeface="Microsoft JhengHei UI" panose="020B0604030504040204" pitchFamily="34" charset="-120"/>
              </a:rPr>
              <a:t>2-back </a:t>
            </a:r>
            <a:r>
              <a:rPr lang="zh-TW" altLang="en-US" sz="2400" dirty="0">
                <a:latin typeface="Microsoft JhengHei UI" panose="020B0604030504040204" pitchFamily="34" charset="-120"/>
                <a:ea typeface="Microsoft JhengHei UI" panose="020B0604030504040204" pitchFamily="34" charset="-120"/>
              </a:rPr>
              <a:t>任務的績效評估 </a:t>
            </a:r>
            <a:endParaRPr lang="en-US" altLang="zh-TW" sz="2400" dirty="0">
              <a:latin typeface="Microsoft JhengHei UI" panose="020B0604030504040204" pitchFamily="34" charset="-120"/>
              <a:ea typeface="Microsoft JhengHei UI" panose="020B0604030504040204" pitchFamily="34" charset="-120"/>
            </a:endParaRPr>
          </a:p>
          <a:p>
            <a:pPr>
              <a:lnSpc>
                <a:spcPct val="150000"/>
              </a:lnSpc>
            </a:pP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(8</a:t>
            </a:r>
            <a:r>
              <a:rPr lang="zh-TW" altLang="en-US" sz="2400" dirty="0">
                <a:latin typeface="Microsoft JhengHei UI" panose="020B0604030504040204" pitchFamily="34" charset="-120"/>
                <a:ea typeface="Microsoft JhengHei UI" panose="020B0604030504040204" pitchFamily="34" charset="-120"/>
              </a:rPr>
              <a:t>個目標項目、</a:t>
            </a:r>
            <a:r>
              <a:rPr lang="en-US" altLang="zh-TW" sz="2400" dirty="0">
                <a:latin typeface="Microsoft JhengHei UI" panose="020B0604030504040204" pitchFamily="34" charset="-120"/>
                <a:ea typeface="Microsoft JhengHei UI" panose="020B0604030504040204" pitchFamily="34" charset="-120"/>
              </a:rPr>
              <a:t>8</a:t>
            </a:r>
            <a:r>
              <a:rPr lang="zh-TW" altLang="en-US" sz="2400" dirty="0">
                <a:latin typeface="Microsoft JhengHei UI" panose="020B0604030504040204" pitchFamily="34" charset="-120"/>
                <a:ea typeface="Microsoft JhengHei UI" panose="020B0604030504040204" pitchFamily="34" charset="-120"/>
              </a:rPr>
              <a:t>個誘導項目、</a:t>
            </a:r>
            <a:r>
              <a:rPr lang="en-US" altLang="zh-TW" sz="2400" dirty="0">
                <a:latin typeface="Microsoft JhengHei UI" panose="020B0604030504040204" pitchFamily="34" charset="-120"/>
                <a:ea typeface="Microsoft JhengHei UI" panose="020B0604030504040204" pitchFamily="34" charset="-120"/>
              </a:rPr>
              <a:t>24</a:t>
            </a:r>
            <a:r>
              <a:rPr lang="zh-TW" altLang="en-US" sz="2400" dirty="0">
                <a:latin typeface="Microsoft JhengHei UI" panose="020B0604030504040204" pitchFamily="34" charset="-120"/>
                <a:ea typeface="Microsoft JhengHei UI" panose="020B0604030504040204" pitchFamily="34" charset="-120"/>
              </a:rPr>
              <a:t>個其他項目</a:t>
            </a:r>
            <a:r>
              <a:rPr lang="en-US" altLang="zh-TW" sz="2400" dirty="0">
                <a:latin typeface="Microsoft JhengHei UI" panose="020B0604030504040204" pitchFamily="34" charset="-120"/>
                <a:ea typeface="Microsoft JhengHei UI" panose="020B0604030504040204" pitchFamily="34" charset="-120"/>
              </a:rPr>
              <a:t>)</a:t>
            </a:r>
          </a:p>
        </p:txBody>
      </p:sp>
    </p:spTree>
    <p:extLst>
      <p:ext uri="{BB962C8B-B14F-4D97-AF65-F5344CB8AC3E}">
        <p14:creationId xmlns:p14="http://schemas.microsoft.com/office/powerpoint/2010/main" val="2994522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8546897" y="329959"/>
            <a:ext cx="3645103"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8417689"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4-3</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Data collection – Eye-Tracking metrics</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1EFBF6A7-093D-5670-0464-5FE28F432E3A}"/>
              </a:ext>
            </a:extLst>
          </p:cNvPr>
          <p:cNvSpPr txBox="1"/>
          <p:nvPr/>
        </p:nvSpPr>
        <p:spPr>
          <a:xfrm>
            <a:off x="228062" y="730478"/>
            <a:ext cx="7124208" cy="581826"/>
          </a:xfrm>
          <a:prstGeom prst="rect">
            <a:avLst/>
          </a:prstGeom>
          <a:noFill/>
        </p:spPr>
        <p:txBody>
          <a:bodyPr wrap="square" rtlCol="0">
            <a:spAutoFit/>
          </a:bodyPr>
          <a:lstStyle/>
          <a:p>
            <a:pPr>
              <a:lnSpc>
                <a:spcPct val="150000"/>
              </a:lnSpc>
            </a:pPr>
            <a:r>
              <a:rPr lang="zh-TW" altLang="en-US" sz="2400" b="1" dirty="0">
                <a:latin typeface="Microsoft JhengHei UI" panose="020B0604030504040204" pitchFamily="34" charset="-120"/>
                <a:ea typeface="Microsoft JhengHei UI" panose="020B0604030504040204" pitchFamily="34" charset="-120"/>
              </a:rPr>
              <a:t>眼動追蹤指標 </a:t>
            </a:r>
            <a:r>
              <a:rPr lang="en-US" altLang="zh-TW" sz="2400" b="1" dirty="0">
                <a:latin typeface="Microsoft JhengHei UI" panose="020B0604030504040204" pitchFamily="34" charset="-120"/>
                <a:ea typeface="Microsoft JhengHei UI" panose="020B0604030504040204" pitchFamily="34" charset="-120"/>
              </a:rPr>
              <a:t>(Eye-Tracking metrics)</a:t>
            </a:r>
            <a:endParaRPr lang="en-US" altLang="zh-TW" sz="2400" dirty="0">
              <a:latin typeface="Microsoft JhengHei UI" panose="020B0604030504040204" pitchFamily="34" charset="-120"/>
              <a:ea typeface="Microsoft JhengHei UI" panose="020B0604030504040204" pitchFamily="34" charset="-120"/>
            </a:endParaRPr>
          </a:p>
        </p:txBody>
      </p:sp>
      <p:sp>
        <p:nvSpPr>
          <p:cNvPr id="13" name="文字方塊 12">
            <a:extLst>
              <a:ext uri="{FF2B5EF4-FFF2-40B4-BE49-F238E27FC236}">
                <a16:creationId xmlns:a16="http://schemas.microsoft.com/office/drawing/2014/main" id="{CFC1E82A-ADE4-5ADB-6FBC-FA2F89955355}"/>
              </a:ext>
            </a:extLst>
          </p:cNvPr>
          <p:cNvSpPr txBox="1"/>
          <p:nvPr/>
        </p:nvSpPr>
        <p:spPr>
          <a:xfrm>
            <a:off x="129208" y="1370282"/>
            <a:ext cx="12062792" cy="224381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便攜式眼動儀 </a:t>
            </a:r>
            <a:r>
              <a:rPr lang="en-US" altLang="zh-TW" sz="2400" dirty="0" err="1">
                <a:latin typeface="Microsoft JhengHei UI" panose="020B0604030504040204" pitchFamily="34" charset="-120"/>
                <a:ea typeface="Microsoft JhengHei UI" panose="020B0604030504040204" pitchFamily="34" charset="-120"/>
              </a:rPr>
              <a:t>Tobii</a:t>
            </a:r>
            <a:r>
              <a:rPr lang="en-US" altLang="zh-TW" sz="2400" dirty="0">
                <a:latin typeface="Microsoft JhengHei UI" panose="020B0604030504040204" pitchFamily="34" charset="-120"/>
                <a:ea typeface="Microsoft JhengHei UI" panose="020B0604030504040204" pitchFamily="34" charset="-120"/>
              </a:rPr>
              <a:t> Pro Glasses 2.0</a:t>
            </a:r>
            <a:r>
              <a:rPr lang="zh-TW" altLang="en-US" sz="2400" dirty="0">
                <a:latin typeface="Microsoft JhengHei UI" panose="020B0604030504040204" pitchFamily="34" charset="-120"/>
                <a:ea typeface="Microsoft JhengHei UI" panose="020B0604030504040204" pitchFamily="34" charset="-120"/>
              </a:rPr>
              <a:t>（</a:t>
            </a:r>
            <a:r>
              <a:rPr lang="en-US" altLang="zh-TW" sz="2400" dirty="0" err="1">
                <a:latin typeface="Microsoft JhengHei UI" panose="020B0604030504040204" pitchFamily="34" charset="-120"/>
                <a:ea typeface="Microsoft JhengHei UI" panose="020B0604030504040204" pitchFamily="34" charset="-120"/>
              </a:rPr>
              <a:t>Tobii</a:t>
            </a:r>
            <a:r>
              <a:rPr lang="en-US" altLang="zh-TW" sz="2400" dirty="0">
                <a:latin typeface="Microsoft JhengHei UI" panose="020B0604030504040204" pitchFamily="34" charset="-120"/>
                <a:ea typeface="Microsoft JhengHei UI" panose="020B0604030504040204" pitchFamily="34" charset="-120"/>
              </a:rPr>
              <a:t> Technology AB</a:t>
            </a:r>
            <a:r>
              <a:rPr lang="zh-TW" altLang="en-US" sz="2400" dirty="0">
                <a:latin typeface="Microsoft JhengHei UI" panose="020B0604030504040204" pitchFamily="34" charset="-120"/>
                <a:ea typeface="Microsoft JhengHei UI" panose="020B0604030504040204" pitchFamily="34" charset="-120"/>
              </a:rPr>
              <a:t>，</a:t>
            </a:r>
            <a:r>
              <a:rPr lang="en-US" altLang="zh-TW" sz="2400" dirty="0" err="1">
                <a:latin typeface="Microsoft JhengHei UI" panose="020B0604030504040204" pitchFamily="34" charset="-120"/>
                <a:ea typeface="Microsoft JhengHei UI" panose="020B0604030504040204" pitchFamily="34" charset="-120"/>
              </a:rPr>
              <a:t>Danderyd</a:t>
            </a:r>
            <a:r>
              <a:rPr lang="zh-TW" altLang="en-US" sz="2400" dirty="0">
                <a:latin typeface="Microsoft JhengHei UI" panose="020B0604030504040204" pitchFamily="34" charset="-120"/>
                <a:ea typeface="Microsoft JhengHei UI" panose="020B0604030504040204" pitchFamily="34" charset="-120"/>
              </a:rPr>
              <a:t>，</a:t>
            </a:r>
            <a:r>
              <a:rPr lang="en-US" altLang="zh-TW" sz="2400" dirty="0">
                <a:latin typeface="Microsoft JhengHei UI" panose="020B0604030504040204" pitchFamily="34" charset="-120"/>
                <a:ea typeface="Microsoft JhengHei UI" panose="020B0604030504040204" pitchFamily="34" charset="-120"/>
              </a:rPr>
              <a:t>Sweden</a:t>
            </a:r>
            <a:r>
              <a:rPr lang="zh-TW" altLang="en-US" sz="2400" dirty="0">
                <a:latin typeface="Microsoft JhengHei UI" panose="020B0604030504040204" pitchFamily="34" charset="-120"/>
                <a:ea typeface="Microsoft JhengHei UI" panose="020B0604030504040204" pitchFamily="34" charset="-120"/>
              </a:rPr>
              <a:t>）用於對眼睛進行雙眼採樣以 </a:t>
            </a:r>
            <a:r>
              <a:rPr lang="en-US" altLang="zh-TW" sz="2400" dirty="0">
                <a:latin typeface="Microsoft JhengHei UI" panose="020B0604030504040204" pitchFamily="34" charset="-120"/>
                <a:ea typeface="Microsoft JhengHei UI" panose="020B0604030504040204" pitchFamily="34" charset="-120"/>
              </a:rPr>
              <a:t>50 </a:t>
            </a:r>
            <a:r>
              <a:rPr lang="zh-TW" altLang="en-US" sz="2400" dirty="0">
                <a:latin typeface="Microsoft JhengHei UI" panose="020B0604030504040204" pitchFamily="34" charset="-120"/>
                <a:ea typeface="Microsoft JhengHei UI" panose="020B0604030504040204" pitchFamily="34" charset="-120"/>
              </a:rPr>
              <a:t>赫茲的頻率運動。</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使用 </a:t>
            </a:r>
            <a:r>
              <a:rPr lang="en-US" altLang="zh-TW" sz="2400" dirty="0" err="1">
                <a:latin typeface="Microsoft JhengHei UI" panose="020B0604030504040204" pitchFamily="34" charset="-120"/>
                <a:ea typeface="Microsoft JhengHei UI" panose="020B0604030504040204" pitchFamily="34" charset="-120"/>
              </a:rPr>
              <a:t>Tobii</a:t>
            </a:r>
            <a:r>
              <a:rPr lang="en-US" altLang="zh-TW" sz="2400" dirty="0">
                <a:latin typeface="Microsoft JhengHei UI" panose="020B0604030504040204" pitchFamily="34" charset="-120"/>
                <a:ea typeface="Microsoft JhengHei UI" panose="020B0604030504040204" pitchFamily="34" charset="-120"/>
              </a:rPr>
              <a:t> Pro Lab </a:t>
            </a:r>
            <a:r>
              <a:rPr lang="zh-TW" altLang="en-US" sz="2400" dirty="0">
                <a:latin typeface="Microsoft JhengHei UI" panose="020B0604030504040204" pitchFamily="34" charset="-120"/>
                <a:ea typeface="Microsoft JhengHei UI" panose="020B0604030504040204" pitchFamily="34" charset="-120"/>
              </a:rPr>
              <a:t>軟件（</a:t>
            </a:r>
            <a:r>
              <a:rPr lang="en-US" altLang="zh-TW" sz="2400" dirty="0" err="1">
                <a:latin typeface="Microsoft JhengHei UI" panose="020B0604030504040204" pitchFamily="34" charset="-120"/>
                <a:ea typeface="Microsoft JhengHei UI" panose="020B0604030504040204" pitchFamily="34" charset="-120"/>
              </a:rPr>
              <a:t>Tobii</a:t>
            </a:r>
            <a:r>
              <a:rPr lang="en-US" altLang="zh-TW" sz="2400" dirty="0">
                <a:latin typeface="Microsoft JhengHei UI" panose="020B0604030504040204" pitchFamily="34" charset="-120"/>
                <a:ea typeface="Microsoft JhengHei UI" panose="020B0604030504040204" pitchFamily="34" charset="-120"/>
              </a:rPr>
              <a:t> Technology</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AB) </a:t>
            </a:r>
            <a:r>
              <a:rPr lang="zh-TW" altLang="en-US" sz="2400" dirty="0">
                <a:latin typeface="Microsoft JhengHei UI" panose="020B0604030504040204" pitchFamily="34" charset="-120"/>
                <a:ea typeface="Microsoft JhengHei UI" panose="020B0604030504040204" pitchFamily="34" charset="-120"/>
              </a:rPr>
              <a:t>並進一步分析。</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九個眼動追踪指標：</a:t>
            </a:r>
            <a:endParaRPr lang="en-US" altLang="zh-TW" sz="2400" dirty="0">
              <a:latin typeface="Microsoft JhengHei UI" panose="020B0604030504040204" pitchFamily="34" charset="-120"/>
              <a:ea typeface="Microsoft JhengHei UI" panose="020B0604030504040204" pitchFamily="34" charset="-120"/>
            </a:endParaRPr>
          </a:p>
        </p:txBody>
      </p:sp>
      <p:sp>
        <p:nvSpPr>
          <p:cNvPr id="2" name="文字方塊 1">
            <a:extLst>
              <a:ext uri="{FF2B5EF4-FFF2-40B4-BE49-F238E27FC236}">
                <a16:creationId xmlns:a16="http://schemas.microsoft.com/office/drawing/2014/main" id="{8EB27821-0C37-F1A8-6A22-FFF24718333F}"/>
              </a:ext>
            </a:extLst>
          </p:cNvPr>
          <p:cNvSpPr txBox="1"/>
          <p:nvPr/>
        </p:nvSpPr>
        <p:spPr>
          <a:xfrm>
            <a:off x="975888" y="3614101"/>
            <a:ext cx="5908028" cy="2797817"/>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瞳孔直徑變化 </a:t>
            </a:r>
            <a:r>
              <a:rPr lang="en-US" altLang="zh-TW" sz="2400" dirty="0">
                <a:latin typeface="Microsoft JhengHei UI" panose="020B0604030504040204" pitchFamily="34" charset="-120"/>
                <a:ea typeface="Microsoft JhengHei UI" panose="020B0604030504040204" pitchFamily="34" charset="-120"/>
              </a:rPr>
              <a:t>(pupil</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diameter change)</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掃視次數 </a:t>
            </a:r>
            <a:r>
              <a:rPr lang="en-US" altLang="zh-TW" sz="2400" dirty="0">
                <a:latin typeface="Microsoft JhengHei UI" panose="020B0604030504040204" pitchFamily="34" charset="-120"/>
                <a:ea typeface="Microsoft JhengHei UI" panose="020B0604030504040204" pitchFamily="34" charset="-120"/>
              </a:rPr>
              <a:t>( number of saccades)</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掃視持續時間 </a:t>
            </a:r>
            <a:r>
              <a:rPr lang="en-US" altLang="zh-TW" sz="2400" dirty="0">
                <a:latin typeface="Microsoft JhengHei UI" panose="020B0604030504040204" pitchFamily="34" charset="-120"/>
                <a:ea typeface="Microsoft JhengHei UI" panose="020B0604030504040204" pitchFamily="34" charset="-120"/>
              </a:rPr>
              <a:t>(saccade duration)</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注視次數 </a:t>
            </a:r>
            <a:r>
              <a:rPr lang="en-US" altLang="zh-TW" sz="2400" dirty="0">
                <a:latin typeface="Microsoft JhengHei UI" panose="020B0604030504040204" pitchFamily="34" charset="-120"/>
                <a:ea typeface="Microsoft JhengHei UI" panose="020B0604030504040204" pitchFamily="34" charset="-120"/>
              </a:rPr>
              <a:t>(number of fixations)</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注視持續時間 </a:t>
            </a:r>
            <a:r>
              <a:rPr lang="en-US" altLang="zh-TW" sz="2400" dirty="0">
                <a:latin typeface="Microsoft JhengHei UI" panose="020B0604030504040204" pitchFamily="34" charset="-120"/>
                <a:ea typeface="Microsoft JhengHei UI" panose="020B0604030504040204" pitchFamily="34" charset="-120"/>
              </a:rPr>
              <a:t>(fixation duration)</a:t>
            </a:r>
          </a:p>
        </p:txBody>
      </p:sp>
      <p:sp>
        <p:nvSpPr>
          <p:cNvPr id="3" name="文字方塊 2">
            <a:extLst>
              <a:ext uri="{FF2B5EF4-FFF2-40B4-BE49-F238E27FC236}">
                <a16:creationId xmlns:a16="http://schemas.microsoft.com/office/drawing/2014/main" id="{2AB4994A-F79E-5D8C-6634-CBE0613B2E62}"/>
              </a:ext>
            </a:extLst>
          </p:cNvPr>
          <p:cNvSpPr txBox="1"/>
          <p:nvPr/>
        </p:nvSpPr>
        <p:spPr>
          <a:xfrm>
            <a:off x="6883916" y="3614101"/>
            <a:ext cx="4674678" cy="2243819"/>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眨眼次數 </a:t>
            </a:r>
            <a:r>
              <a:rPr lang="en-US" altLang="zh-TW" sz="2400" dirty="0">
                <a:latin typeface="Microsoft JhengHei UI" panose="020B0604030504040204" pitchFamily="34" charset="-120"/>
                <a:ea typeface="Microsoft JhengHei UI" panose="020B0604030504040204" pitchFamily="34" charset="-120"/>
              </a:rPr>
              <a:t>(number of blinks)</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眨眼持續時間 </a:t>
            </a:r>
            <a:r>
              <a:rPr lang="en-US" altLang="zh-TW" sz="2400" dirty="0">
                <a:latin typeface="Microsoft JhengHei UI" panose="020B0604030504040204" pitchFamily="34" charset="-120"/>
                <a:ea typeface="Microsoft JhengHei UI" panose="020B0604030504040204" pitchFamily="34" charset="-120"/>
              </a:rPr>
              <a:t>(blink duration)</a:t>
            </a:r>
          </a:p>
          <a:p>
            <a:pPr marL="342900" indent="-342900">
              <a:lnSpc>
                <a:spcPct val="150000"/>
              </a:lnSpc>
              <a:buFont typeface="Arial" panose="020B0604020202020204" pitchFamily="34" charset="0"/>
              <a:buChar char="•"/>
            </a:pPr>
            <a:r>
              <a:rPr lang="en-US" altLang="zh-TW" sz="2400" dirty="0">
                <a:latin typeface="Microsoft JhengHei UI" panose="020B0604030504040204" pitchFamily="34" charset="-120"/>
                <a:ea typeface="Microsoft JhengHei UI" panose="020B0604030504040204" pitchFamily="34" charset="-120"/>
              </a:rPr>
              <a:t>2D </a:t>
            </a:r>
            <a:r>
              <a:rPr lang="zh-TW" altLang="en-US" sz="2400" dirty="0">
                <a:latin typeface="Microsoft JhengHei UI" panose="020B0604030504040204" pitchFamily="34" charset="-120"/>
                <a:ea typeface="Microsoft JhengHei UI" panose="020B0604030504040204" pitchFamily="34" charset="-120"/>
              </a:rPr>
              <a:t>熵 </a:t>
            </a:r>
            <a:r>
              <a:rPr lang="en-US" altLang="zh-TW" sz="2400" dirty="0">
                <a:latin typeface="Microsoft JhengHei UI" panose="020B0604030504040204" pitchFamily="34" charset="-120"/>
                <a:ea typeface="Microsoft JhengHei UI" panose="020B0604030504040204" pitchFamily="34" charset="-120"/>
              </a:rPr>
              <a:t>(2D entropy)</a:t>
            </a:r>
          </a:p>
          <a:p>
            <a:pPr marL="342900" indent="-342900">
              <a:lnSpc>
                <a:spcPct val="150000"/>
              </a:lnSpc>
              <a:buFont typeface="Arial" panose="020B0604020202020204" pitchFamily="34" charset="0"/>
              <a:buChar char="•"/>
            </a:pPr>
            <a:r>
              <a:rPr lang="en-US" altLang="zh-TW" sz="2400" dirty="0">
                <a:latin typeface="Microsoft JhengHei UI" panose="020B0604030504040204" pitchFamily="34" charset="-120"/>
                <a:ea typeface="Microsoft JhengHei UI" panose="020B0604030504040204" pitchFamily="34" charset="-120"/>
              </a:rPr>
              <a:t>3D </a:t>
            </a:r>
            <a:r>
              <a:rPr lang="zh-TW" altLang="en-US" sz="2400" dirty="0">
                <a:latin typeface="Microsoft JhengHei UI" panose="020B0604030504040204" pitchFamily="34" charset="-120"/>
                <a:ea typeface="Microsoft JhengHei UI" panose="020B0604030504040204" pitchFamily="34" charset="-120"/>
              </a:rPr>
              <a:t>凝視熵 </a:t>
            </a:r>
            <a:r>
              <a:rPr lang="en-US" altLang="zh-TW" sz="2400" dirty="0">
                <a:latin typeface="Microsoft JhengHei UI" panose="020B0604030504040204" pitchFamily="34" charset="-120"/>
                <a:ea typeface="Microsoft JhengHei UI" panose="020B0604030504040204" pitchFamily="34" charset="-120"/>
              </a:rPr>
              <a:t>(3D gaze entropy)</a:t>
            </a:r>
          </a:p>
        </p:txBody>
      </p:sp>
    </p:spTree>
    <p:extLst>
      <p:ext uri="{BB962C8B-B14F-4D97-AF65-F5344CB8AC3E}">
        <p14:creationId xmlns:p14="http://schemas.microsoft.com/office/powerpoint/2010/main" val="280306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5183797" y="329959"/>
            <a:ext cx="7008203"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5054589"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5.</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Experiment procedure</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1EFBF6A7-093D-5670-0464-5FE28F432E3A}"/>
              </a:ext>
            </a:extLst>
          </p:cNvPr>
          <p:cNvSpPr txBox="1"/>
          <p:nvPr/>
        </p:nvSpPr>
        <p:spPr>
          <a:xfrm>
            <a:off x="287780" y="914734"/>
            <a:ext cx="11770869" cy="335181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研究眼動追蹤指標作為半自動駕駛場景中視覺和聽覺非駕駛相關任務</a:t>
            </a:r>
            <a:r>
              <a:rPr lang="en-US" altLang="zh-TW" sz="2400" dirty="0">
                <a:latin typeface="Microsoft JhengHei UI" panose="020B0604030504040204" pitchFamily="34" charset="-120"/>
                <a:ea typeface="Microsoft JhengHei UI" panose="020B0604030504040204" pitchFamily="34" charset="-120"/>
              </a:rPr>
              <a:t>(NDRTs , non-driving related tasks) </a:t>
            </a:r>
            <a:r>
              <a:rPr lang="zh-TW" altLang="en-US" sz="2400" dirty="0">
                <a:latin typeface="Microsoft JhengHei UI" panose="020B0604030504040204" pitchFamily="34" charset="-120"/>
                <a:ea typeface="Microsoft JhengHei UI" panose="020B0604030504040204" pitchFamily="34" charset="-120"/>
              </a:rPr>
              <a:t>引起的</a:t>
            </a:r>
            <a:r>
              <a:rPr lang="en-US" altLang="zh-TW" sz="2400"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測量方法的有效性。在發布</a:t>
            </a:r>
            <a:r>
              <a:rPr lang="en-US" altLang="zh-TW" sz="2400" dirty="0">
                <a:latin typeface="Microsoft JhengHei UI" panose="020B0604030504040204" pitchFamily="34" charset="-120"/>
                <a:ea typeface="Microsoft JhengHei UI" panose="020B0604030504040204" pitchFamily="34" charset="-120"/>
              </a:rPr>
              <a:t>TOR</a:t>
            </a:r>
            <a:r>
              <a:rPr lang="zh-TW" altLang="en-US" sz="2400" dirty="0">
                <a:latin typeface="Microsoft JhengHei UI" panose="020B0604030504040204" pitchFamily="34" charset="-120"/>
                <a:ea typeface="Microsoft JhengHei UI" panose="020B0604030504040204" pitchFamily="34" charset="-120"/>
              </a:rPr>
              <a:t>之前，這個結果可以被視為駕駛員監控系統的基礎。</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這個實驗設計了具有三個不同次要任務的駕駛模擬。每個參與者都必須執行駕駛任務和次要任務。</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參與者有</a:t>
            </a:r>
            <a:r>
              <a:rPr lang="en-US" altLang="zh-TW" sz="2400" dirty="0">
                <a:latin typeface="Microsoft JhengHei UI" panose="020B0604030504040204" pitchFamily="34" charset="-120"/>
                <a:ea typeface="Microsoft JhengHei UI" panose="020B0604030504040204" pitchFamily="34" charset="-120"/>
              </a:rPr>
              <a:t>10</a:t>
            </a:r>
            <a:r>
              <a:rPr lang="zh-TW" altLang="en-US" sz="2400" dirty="0">
                <a:latin typeface="Microsoft JhengHei UI" panose="020B0604030504040204" pitchFamily="34" charset="-120"/>
                <a:ea typeface="Microsoft JhengHei UI" panose="020B0604030504040204" pitchFamily="34" charset="-120"/>
              </a:rPr>
              <a:t>分鐘的時間可以熟悉模擬器的自動駕駛級別</a:t>
            </a:r>
            <a:endParaRPr lang="en-US" altLang="zh-TW" sz="1600" dirty="0">
              <a:latin typeface="Microsoft JhengHei UI" panose="020B0604030504040204" pitchFamily="34" charset="-120"/>
              <a:ea typeface="Microsoft JhengHei UI" panose="020B0604030504040204" pitchFamily="34" charset="-120"/>
            </a:endParaRPr>
          </a:p>
        </p:txBody>
      </p:sp>
      <p:pic>
        <p:nvPicPr>
          <p:cNvPr id="9" name="圖片 8">
            <a:extLst>
              <a:ext uri="{FF2B5EF4-FFF2-40B4-BE49-F238E27FC236}">
                <a16:creationId xmlns:a16="http://schemas.microsoft.com/office/drawing/2014/main" id="{017D7871-D7BF-606E-95F8-A58DAE623D84}"/>
              </a:ext>
            </a:extLst>
          </p:cNvPr>
          <p:cNvPicPr>
            <a:picLocks noChangeAspect="1"/>
          </p:cNvPicPr>
          <p:nvPr/>
        </p:nvPicPr>
        <p:blipFill>
          <a:blip r:embed="rId3"/>
          <a:stretch>
            <a:fillRect/>
          </a:stretch>
        </p:blipFill>
        <p:spPr>
          <a:xfrm>
            <a:off x="287779" y="4433105"/>
            <a:ext cx="8633369" cy="2088822"/>
          </a:xfrm>
          <a:prstGeom prst="rect">
            <a:avLst/>
          </a:prstGeom>
        </p:spPr>
      </p:pic>
      <p:pic>
        <p:nvPicPr>
          <p:cNvPr id="13" name="圖片 12">
            <a:extLst>
              <a:ext uri="{FF2B5EF4-FFF2-40B4-BE49-F238E27FC236}">
                <a16:creationId xmlns:a16="http://schemas.microsoft.com/office/drawing/2014/main" id="{3246E20E-8648-27DF-DEAF-78536F0E4870}"/>
              </a:ext>
            </a:extLst>
          </p:cNvPr>
          <p:cNvPicPr>
            <a:picLocks noChangeAspect="1"/>
          </p:cNvPicPr>
          <p:nvPr/>
        </p:nvPicPr>
        <p:blipFill>
          <a:blip r:embed="rId4"/>
          <a:stretch>
            <a:fillRect/>
          </a:stretch>
        </p:blipFill>
        <p:spPr>
          <a:xfrm>
            <a:off x="9066445" y="4266549"/>
            <a:ext cx="2886752" cy="2433496"/>
          </a:xfrm>
          <a:prstGeom prst="rect">
            <a:avLst/>
          </a:prstGeom>
        </p:spPr>
      </p:pic>
    </p:spTree>
    <p:extLst>
      <p:ext uri="{BB962C8B-B14F-4D97-AF65-F5344CB8AC3E}">
        <p14:creationId xmlns:p14="http://schemas.microsoft.com/office/powerpoint/2010/main" val="119357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7524181" y="329959"/>
            <a:ext cx="4667819"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7394973"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6-1</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Result – H1 Examination ANOVA</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1EFBF6A7-093D-5670-0464-5FE28F432E3A}"/>
              </a:ext>
            </a:extLst>
          </p:cNvPr>
          <p:cNvSpPr txBox="1"/>
          <p:nvPr/>
        </p:nvSpPr>
        <p:spPr>
          <a:xfrm>
            <a:off x="287780" y="914734"/>
            <a:ext cx="11904220" cy="16898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400" dirty="0">
                <a:latin typeface="Microsoft JhengHei UI" panose="020B0604030504040204" pitchFamily="34" charset="-120"/>
                <a:ea typeface="Microsoft JhengHei UI" panose="020B0604030504040204" pitchFamily="34" charset="-120"/>
              </a:rPr>
              <a:t>H1</a:t>
            </a:r>
            <a:r>
              <a:rPr lang="zh-TW" altLang="en-US" sz="2400" dirty="0">
                <a:latin typeface="Microsoft JhengHei UI" panose="020B0604030504040204" pitchFamily="34" charset="-120"/>
                <a:ea typeface="Microsoft JhengHei UI" panose="020B0604030504040204" pitchFamily="34" charset="-120"/>
              </a:rPr>
              <a:t>假設 </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 在視覺和聽覺多任務情況下，不同半自主級別對駕駛員施加不同的</a:t>
            </a:r>
            <a:r>
              <a:rPr lang="en-US" altLang="zh-TW" sz="2400" dirty="0">
                <a:latin typeface="Microsoft JhengHei UI" panose="020B0604030504040204" pitchFamily="34" charset="-120"/>
                <a:ea typeface="Microsoft JhengHei UI" panose="020B0604030504040204" pitchFamily="34" charset="-120"/>
              </a:rPr>
              <a:t>MWL</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將利用變異數分析</a:t>
            </a:r>
            <a:r>
              <a:rPr lang="en-US" altLang="zh-TW" sz="2400" dirty="0">
                <a:latin typeface="Microsoft JhengHei UI" panose="020B0604030504040204" pitchFamily="34" charset="-120"/>
                <a:ea typeface="Microsoft JhengHei UI" panose="020B0604030504040204" pitchFamily="34" charset="-120"/>
              </a:rPr>
              <a:t>(ANOVA)</a:t>
            </a:r>
            <a:r>
              <a:rPr lang="zh-TW" altLang="en-US" sz="2400" dirty="0">
                <a:latin typeface="Microsoft JhengHei UI" panose="020B0604030504040204" pitchFamily="34" charset="-120"/>
                <a:ea typeface="Microsoft JhengHei UI" panose="020B0604030504040204" pitchFamily="34" charset="-120"/>
              </a:rPr>
              <a:t>重複測量分析 </a:t>
            </a:r>
            <a:r>
              <a:rPr lang="en-US" altLang="zh-TW" sz="2400" dirty="0">
                <a:latin typeface="Microsoft JhengHei UI" panose="020B0604030504040204" pitchFamily="34" charset="-120"/>
                <a:ea typeface="Microsoft JhengHei UI" panose="020B0604030504040204" pitchFamily="34" charset="-120"/>
              </a:rPr>
              <a:t>NASA-</a:t>
            </a:r>
            <a:r>
              <a:rPr lang="en-US" altLang="zh-TW" sz="2400" dirty="0" err="1">
                <a:latin typeface="Microsoft JhengHei UI" panose="020B0604030504040204" pitchFamily="34" charset="-120"/>
                <a:ea typeface="Microsoft JhengHei UI" panose="020B0604030504040204" pitchFamily="34" charset="-120"/>
              </a:rPr>
              <a:t>TLx</a:t>
            </a:r>
            <a:r>
              <a:rPr lang="zh-TW" altLang="en-US" sz="2400" dirty="0">
                <a:latin typeface="Microsoft JhengHei UI" panose="020B0604030504040204" pitchFamily="34" charset="-120"/>
                <a:ea typeface="Microsoft JhengHei UI" panose="020B0604030504040204" pitchFamily="34" charset="-120"/>
              </a:rPr>
              <a:t> 分數和次要任務性能指標</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en-US" altLang="zh-TW" sz="2400" dirty="0">
                <a:latin typeface="Microsoft JhengHei UI" panose="020B0604030504040204" pitchFamily="34" charset="-120"/>
                <a:ea typeface="Microsoft JhengHei UI" panose="020B0604030504040204" pitchFamily="34" charset="-120"/>
              </a:rPr>
              <a:t>NASA-</a:t>
            </a:r>
            <a:r>
              <a:rPr lang="en-US" altLang="zh-TW" sz="2400" dirty="0" err="1">
                <a:latin typeface="Microsoft JhengHei UI" panose="020B0604030504040204" pitchFamily="34" charset="-120"/>
                <a:ea typeface="Microsoft JhengHei UI" panose="020B0604030504040204" pitchFamily="34" charset="-120"/>
              </a:rPr>
              <a:t>TLx</a:t>
            </a:r>
            <a:r>
              <a:rPr lang="zh-TW" altLang="en-US" sz="2400" dirty="0">
                <a:latin typeface="Microsoft JhengHei UI" panose="020B0604030504040204" pitchFamily="34" charset="-120"/>
                <a:ea typeface="Microsoft JhengHei UI" panose="020B0604030504040204" pitchFamily="34" charset="-120"/>
              </a:rPr>
              <a:t> 評分顯示自主水平對</a:t>
            </a:r>
            <a:r>
              <a:rPr lang="en-US" altLang="zh-TW" sz="2400"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有顯著效果 </a:t>
            </a:r>
            <a:r>
              <a:rPr lang="en-US" altLang="zh-TW" sz="2400" dirty="0">
                <a:latin typeface="Microsoft JhengHei UI" panose="020B0604030504040204" pitchFamily="34" charset="-120"/>
                <a:ea typeface="Microsoft JhengHei UI" panose="020B0604030504040204" pitchFamily="34" charset="-120"/>
              </a:rPr>
              <a:t>( α = 0.05</a:t>
            </a:r>
            <a:r>
              <a:rPr lang="zh-TW" altLang="en-US" sz="2400" dirty="0">
                <a:latin typeface="Microsoft JhengHei UI" panose="020B0604030504040204" pitchFamily="34" charset="-120"/>
                <a:ea typeface="Microsoft JhengHei UI" panose="020B0604030504040204" pitchFamily="34" charset="-120"/>
              </a:rPr>
              <a:t>，</a:t>
            </a:r>
            <a:r>
              <a:rPr lang="en-US" altLang="zh-TW" sz="2400" dirty="0">
                <a:latin typeface="Microsoft JhengHei UI" panose="020B0604030504040204" pitchFamily="34" charset="-120"/>
                <a:ea typeface="Microsoft JhengHei UI" panose="020B0604030504040204" pitchFamily="34" charset="-120"/>
              </a:rPr>
              <a:t>p  &lt; 0.01 )</a:t>
            </a:r>
          </a:p>
        </p:txBody>
      </p:sp>
      <p:pic>
        <p:nvPicPr>
          <p:cNvPr id="11" name="圖片 10">
            <a:extLst>
              <a:ext uri="{FF2B5EF4-FFF2-40B4-BE49-F238E27FC236}">
                <a16:creationId xmlns:a16="http://schemas.microsoft.com/office/drawing/2014/main" id="{0FED90A2-9A16-8A59-4995-FAE7BD59C922}"/>
              </a:ext>
            </a:extLst>
          </p:cNvPr>
          <p:cNvPicPr>
            <a:picLocks noChangeAspect="1"/>
          </p:cNvPicPr>
          <p:nvPr/>
        </p:nvPicPr>
        <p:blipFill>
          <a:blip r:embed="rId3"/>
          <a:stretch>
            <a:fillRect/>
          </a:stretch>
        </p:blipFill>
        <p:spPr>
          <a:xfrm>
            <a:off x="172790" y="2949145"/>
            <a:ext cx="11846420" cy="2136776"/>
          </a:xfrm>
          <a:prstGeom prst="rect">
            <a:avLst/>
          </a:prstGeom>
          <a:ln>
            <a:solidFill>
              <a:schemeClr val="tx1"/>
            </a:solidFill>
          </a:ln>
        </p:spPr>
      </p:pic>
      <p:sp>
        <p:nvSpPr>
          <p:cNvPr id="14" name="文字方塊 13">
            <a:extLst>
              <a:ext uri="{FF2B5EF4-FFF2-40B4-BE49-F238E27FC236}">
                <a16:creationId xmlns:a16="http://schemas.microsoft.com/office/drawing/2014/main" id="{24252C2B-361F-C879-E4E1-2D8D3E08933E}"/>
              </a:ext>
            </a:extLst>
          </p:cNvPr>
          <p:cNvSpPr txBox="1"/>
          <p:nvPr/>
        </p:nvSpPr>
        <p:spPr>
          <a:xfrm>
            <a:off x="287780" y="5295419"/>
            <a:ext cx="11770869" cy="11358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有效尺寸是使用 </a:t>
            </a:r>
            <a:r>
              <a:rPr lang="en-US" altLang="zh-TW" sz="2400" dirty="0" err="1">
                <a:latin typeface="Microsoft JhengHei UI" panose="020B0604030504040204" pitchFamily="34" charset="-120"/>
                <a:ea typeface="Microsoft JhengHei UI" panose="020B0604030504040204" pitchFamily="34" charset="-120"/>
              </a:rPr>
              <a:t>Omaga</a:t>
            </a:r>
            <a:r>
              <a:rPr lang="en-US" altLang="zh-TW" sz="2400" dirty="0">
                <a:latin typeface="Microsoft JhengHei UI" panose="020B0604030504040204" pitchFamily="34" charset="-120"/>
                <a:ea typeface="Microsoft JhengHei UI" panose="020B0604030504040204" pitchFamily="34" charset="-120"/>
              </a:rPr>
              <a:t>-sq</a:t>
            </a:r>
            <a:r>
              <a:rPr lang="zh-TW" altLang="en-US" sz="2400" dirty="0">
                <a:latin typeface="Microsoft JhengHei UI" panose="020B0604030504040204" pitchFamily="34" charset="-120"/>
                <a:ea typeface="Microsoft JhengHei UI" panose="020B0604030504040204" pitchFamily="34" charset="-120"/>
              </a:rPr>
              <a:t> 作為指標（</a:t>
            </a:r>
            <a:r>
              <a:rPr lang="en-US" altLang="zh-TW" sz="2400" dirty="0">
                <a:latin typeface="Microsoft JhengHei UI" panose="020B0604030504040204" pitchFamily="34" charset="-120"/>
                <a:ea typeface="Microsoft JhengHei UI" panose="020B0604030504040204" pitchFamily="34" charset="-120"/>
              </a:rPr>
              <a:t>d 0.10 </a:t>
            </a:r>
            <a:r>
              <a:rPr lang="zh-TW" altLang="en-US" sz="2400" dirty="0">
                <a:latin typeface="Microsoft JhengHei UI" panose="020B0604030504040204" pitchFamily="34" charset="-120"/>
                <a:ea typeface="Microsoft JhengHei UI" panose="020B0604030504040204" pitchFamily="34" charset="-120"/>
              </a:rPr>
              <a:t>為小效果，</a:t>
            </a:r>
            <a:r>
              <a:rPr lang="en-US" altLang="zh-TW" sz="2400" dirty="0">
                <a:latin typeface="Microsoft JhengHei UI" panose="020B0604030504040204" pitchFamily="34" charset="-120"/>
                <a:ea typeface="Microsoft JhengHei UI" panose="020B0604030504040204" pitchFamily="34" charset="-120"/>
              </a:rPr>
              <a:t>0.25 </a:t>
            </a:r>
            <a:r>
              <a:rPr lang="zh-TW" altLang="en-US" sz="2400" dirty="0">
                <a:latin typeface="Microsoft JhengHei UI" panose="020B0604030504040204" pitchFamily="34" charset="-120"/>
                <a:ea typeface="Microsoft JhengHei UI" panose="020B0604030504040204" pitchFamily="34" charset="-120"/>
              </a:rPr>
              <a:t>為中等效果，</a:t>
            </a:r>
            <a:r>
              <a:rPr lang="en-US" altLang="zh-TW" sz="2400" dirty="0">
                <a:latin typeface="Microsoft JhengHei UI" panose="020B0604030504040204" pitchFamily="34" charset="-120"/>
                <a:ea typeface="Microsoft JhengHei UI" panose="020B0604030504040204" pitchFamily="34" charset="-120"/>
              </a:rPr>
              <a:t>0.40</a:t>
            </a:r>
            <a:r>
              <a:rPr lang="zh-TW" altLang="en-US" sz="2400" dirty="0">
                <a:latin typeface="Microsoft JhengHei UI" panose="020B0604030504040204" pitchFamily="34" charset="-120"/>
                <a:ea typeface="Microsoft JhengHei UI" panose="020B0604030504040204" pitchFamily="34" charset="-120"/>
              </a:rPr>
              <a:t>以上為大效果）</a:t>
            </a:r>
            <a:endParaRPr lang="en-US" altLang="zh-TW" sz="24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94937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7524181" y="329959"/>
            <a:ext cx="4667819"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7394973"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6-1</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Result – H1 Examination ANOVA</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1EFBF6A7-093D-5670-0464-5FE28F432E3A}"/>
              </a:ext>
            </a:extLst>
          </p:cNvPr>
          <p:cNvSpPr txBox="1"/>
          <p:nvPr/>
        </p:nvSpPr>
        <p:spPr>
          <a:xfrm>
            <a:off x="287780" y="914734"/>
            <a:ext cx="11770869" cy="16898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400" dirty="0">
                <a:latin typeface="Microsoft JhengHei UI" panose="020B0604030504040204" pitchFamily="34" charset="-120"/>
                <a:ea typeface="Microsoft JhengHei UI" panose="020B0604030504040204" pitchFamily="34" charset="-120"/>
              </a:rPr>
              <a:t>H1</a:t>
            </a:r>
            <a:r>
              <a:rPr lang="zh-TW" altLang="en-US" sz="2400" dirty="0">
                <a:latin typeface="Microsoft JhengHei UI" panose="020B0604030504040204" pitchFamily="34" charset="-120"/>
                <a:ea typeface="Microsoft JhengHei UI" panose="020B0604030504040204" pitchFamily="34" charset="-120"/>
              </a:rPr>
              <a:t>假設 </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 在視覺和聽覺多任務情況下，不同半自主級別對駕駛員施加不同的</a:t>
            </a:r>
            <a:r>
              <a:rPr lang="en-US" altLang="zh-TW" sz="2400" dirty="0">
                <a:latin typeface="Microsoft JhengHei UI" panose="020B0604030504040204" pitchFamily="34" charset="-120"/>
                <a:ea typeface="Microsoft JhengHei UI" panose="020B0604030504040204" pitchFamily="34" charset="-120"/>
              </a:rPr>
              <a:t>MWL</a:t>
            </a: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將利用方差分析</a:t>
            </a:r>
            <a:r>
              <a:rPr lang="en-US" altLang="zh-TW" sz="2400" dirty="0">
                <a:latin typeface="Microsoft JhengHei UI" panose="020B0604030504040204" pitchFamily="34" charset="-120"/>
                <a:ea typeface="Microsoft JhengHei UI" panose="020B0604030504040204" pitchFamily="34" charset="-120"/>
              </a:rPr>
              <a:t>(ANOVA)</a:t>
            </a:r>
            <a:r>
              <a:rPr lang="zh-TW" altLang="en-US" sz="2400" dirty="0">
                <a:latin typeface="Microsoft JhengHei UI" panose="020B0604030504040204" pitchFamily="34" charset="-120"/>
                <a:ea typeface="Microsoft JhengHei UI" panose="020B0604030504040204" pitchFamily="34" charset="-120"/>
              </a:rPr>
              <a:t>重複測量分析 </a:t>
            </a:r>
            <a:r>
              <a:rPr lang="en-US" altLang="zh-TW" sz="2400" dirty="0">
                <a:latin typeface="Microsoft JhengHei UI" panose="020B0604030504040204" pitchFamily="34" charset="-120"/>
                <a:ea typeface="Microsoft JhengHei UI" panose="020B0604030504040204" pitchFamily="34" charset="-120"/>
              </a:rPr>
              <a:t>NASA-</a:t>
            </a:r>
            <a:r>
              <a:rPr lang="en-US" altLang="zh-TW" sz="2400" dirty="0" err="1">
                <a:latin typeface="Microsoft JhengHei UI" panose="020B0604030504040204" pitchFamily="34" charset="-120"/>
                <a:ea typeface="Microsoft JhengHei UI" panose="020B0604030504040204" pitchFamily="34" charset="-120"/>
              </a:rPr>
              <a:t>TLx</a:t>
            </a:r>
            <a:r>
              <a:rPr lang="zh-TW" altLang="en-US" sz="2400" dirty="0">
                <a:latin typeface="Microsoft JhengHei UI" panose="020B0604030504040204" pitchFamily="34" charset="-120"/>
                <a:ea typeface="Microsoft JhengHei UI" panose="020B0604030504040204" pitchFamily="34" charset="-120"/>
              </a:rPr>
              <a:t> 分數和次要任務性能指標</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en-US" altLang="zh-TW" sz="2400" dirty="0">
                <a:latin typeface="Microsoft JhengHei UI" panose="020B0604030504040204" pitchFamily="34" charset="-120"/>
                <a:ea typeface="Microsoft JhengHei UI" panose="020B0604030504040204" pitchFamily="34" charset="-120"/>
              </a:rPr>
              <a:t>NASA-</a:t>
            </a:r>
            <a:r>
              <a:rPr lang="en-US" altLang="zh-TW" sz="2400" dirty="0" err="1">
                <a:latin typeface="Microsoft JhengHei UI" panose="020B0604030504040204" pitchFamily="34" charset="-120"/>
                <a:ea typeface="Microsoft JhengHei UI" panose="020B0604030504040204" pitchFamily="34" charset="-120"/>
              </a:rPr>
              <a:t>TLx</a:t>
            </a:r>
            <a:r>
              <a:rPr lang="zh-TW" altLang="en-US" sz="2400" dirty="0">
                <a:latin typeface="Microsoft JhengHei UI" panose="020B0604030504040204" pitchFamily="34" charset="-120"/>
                <a:ea typeface="Microsoft JhengHei UI" panose="020B0604030504040204" pitchFamily="34" charset="-120"/>
              </a:rPr>
              <a:t> 評分顯示自主水平對</a:t>
            </a:r>
            <a:r>
              <a:rPr lang="en-US" altLang="zh-TW" sz="2400"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有顯著效果 </a:t>
            </a:r>
            <a:r>
              <a:rPr lang="en-US" altLang="zh-TW" sz="2400" dirty="0">
                <a:latin typeface="Microsoft JhengHei UI" panose="020B0604030504040204" pitchFamily="34" charset="-120"/>
                <a:ea typeface="Microsoft JhengHei UI" panose="020B0604030504040204" pitchFamily="34" charset="-120"/>
              </a:rPr>
              <a:t>( α = 0.05</a:t>
            </a:r>
            <a:r>
              <a:rPr lang="zh-TW" altLang="en-US" sz="2400" dirty="0">
                <a:latin typeface="Microsoft JhengHei UI" panose="020B0604030504040204" pitchFamily="34" charset="-120"/>
                <a:ea typeface="Microsoft JhengHei UI" panose="020B0604030504040204" pitchFamily="34" charset="-120"/>
              </a:rPr>
              <a:t>，</a:t>
            </a:r>
            <a:r>
              <a:rPr lang="en-US" altLang="zh-TW" sz="2400" dirty="0">
                <a:latin typeface="Microsoft JhengHei UI" panose="020B0604030504040204" pitchFamily="34" charset="-120"/>
                <a:ea typeface="Microsoft JhengHei UI" panose="020B0604030504040204" pitchFamily="34" charset="-120"/>
              </a:rPr>
              <a:t>p  &lt; 0.01 )</a:t>
            </a:r>
          </a:p>
        </p:txBody>
      </p:sp>
      <p:pic>
        <p:nvPicPr>
          <p:cNvPr id="8" name="圖片 7">
            <a:extLst>
              <a:ext uri="{FF2B5EF4-FFF2-40B4-BE49-F238E27FC236}">
                <a16:creationId xmlns:a16="http://schemas.microsoft.com/office/drawing/2014/main" id="{7DEFC1ED-9FDE-EF34-D5FA-C8CC5618E251}"/>
              </a:ext>
            </a:extLst>
          </p:cNvPr>
          <p:cNvPicPr>
            <a:picLocks noChangeAspect="1"/>
          </p:cNvPicPr>
          <p:nvPr/>
        </p:nvPicPr>
        <p:blipFill>
          <a:blip r:embed="rId3"/>
          <a:stretch>
            <a:fillRect/>
          </a:stretch>
        </p:blipFill>
        <p:spPr>
          <a:xfrm>
            <a:off x="2835489" y="2604556"/>
            <a:ext cx="6521022" cy="4112623"/>
          </a:xfrm>
          <a:prstGeom prst="rect">
            <a:avLst/>
          </a:prstGeom>
        </p:spPr>
      </p:pic>
    </p:spTree>
    <p:extLst>
      <p:ext uri="{BB962C8B-B14F-4D97-AF65-F5344CB8AC3E}">
        <p14:creationId xmlns:p14="http://schemas.microsoft.com/office/powerpoint/2010/main" val="210773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3414082" y="329959"/>
            <a:ext cx="8777918"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3284874"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6-2</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Result – H2 </a:t>
            </a:r>
            <a:endParaRPr lang="zh-TW" altLang="en-US" sz="3200" b="1" dirty="0">
              <a:latin typeface="Microsoft JhengHei UI" panose="020B0604030504040204" pitchFamily="34" charset="-120"/>
              <a:ea typeface="Microsoft JhengHei UI" panose="020B0604030504040204" pitchFamily="34" charset="-120"/>
            </a:endParaRPr>
          </a:p>
        </p:txBody>
      </p:sp>
      <p:sp>
        <p:nvSpPr>
          <p:cNvPr id="3" name="文字方塊 2">
            <a:extLst>
              <a:ext uri="{FF2B5EF4-FFF2-40B4-BE49-F238E27FC236}">
                <a16:creationId xmlns:a16="http://schemas.microsoft.com/office/drawing/2014/main" id="{E70F80B8-72CA-47E7-2FA6-693AAB2056DE}"/>
              </a:ext>
            </a:extLst>
          </p:cNvPr>
          <p:cNvSpPr txBox="1"/>
          <p:nvPr/>
        </p:nvSpPr>
        <p:spPr>
          <a:xfrm>
            <a:off x="365494" y="1701702"/>
            <a:ext cx="4411458" cy="27978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為了消除實驗結果中的差異影響，對指標</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瞳孔直徑變化、掃是持續時間、注視持續時間、眨眼持續時間</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 進行</a:t>
            </a:r>
            <a:r>
              <a:rPr lang="en-US" altLang="zh-TW" sz="2400" dirty="0">
                <a:latin typeface="Microsoft JhengHei UI" panose="020B0604030504040204" pitchFamily="34" charset="-120"/>
                <a:ea typeface="Microsoft JhengHei UI" panose="020B0604030504040204" pitchFamily="34" charset="-120"/>
              </a:rPr>
              <a:t>Z</a:t>
            </a:r>
            <a:r>
              <a:rPr lang="zh-TW" altLang="en-US" sz="2400" dirty="0">
                <a:latin typeface="Microsoft JhengHei UI" panose="020B0604030504040204" pitchFamily="34" charset="-120"/>
                <a:ea typeface="Microsoft JhengHei UI" panose="020B0604030504040204" pitchFamily="34" charset="-120"/>
              </a:rPr>
              <a:t>分數</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標準分數</a:t>
            </a:r>
            <a:r>
              <a:rPr lang="en-US" altLang="zh-TW" sz="2400" dirty="0">
                <a:latin typeface="Microsoft JhengHei UI" panose="020B0604030504040204" pitchFamily="34" charset="-120"/>
                <a:ea typeface="Microsoft JhengHei UI" panose="020B0604030504040204" pitchFamily="34" charset="-120"/>
              </a:rPr>
              <a:t>)</a:t>
            </a:r>
            <a:endParaRPr lang="zh-TW" altLang="en-US" sz="2400" dirty="0">
              <a:latin typeface="Microsoft JhengHei UI" panose="020B0604030504040204" pitchFamily="34" charset="-120"/>
              <a:ea typeface="Microsoft JhengHei UI" panose="020B0604030504040204" pitchFamily="34" charset="-120"/>
            </a:endParaRPr>
          </a:p>
        </p:txBody>
      </p:sp>
      <p:sp>
        <p:nvSpPr>
          <p:cNvPr id="8" name="文字方塊 7">
            <a:extLst>
              <a:ext uri="{FF2B5EF4-FFF2-40B4-BE49-F238E27FC236}">
                <a16:creationId xmlns:a16="http://schemas.microsoft.com/office/drawing/2014/main" id="{BFA67CB4-617B-27B7-DAA9-54E5B223372A}"/>
              </a:ext>
            </a:extLst>
          </p:cNvPr>
          <p:cNvSpPr txBox="1"/>
          <p:nvPr/>
        </p:nvSpPr>
        <p:spPr>
          <a:xfrm>
            <a:off x="334713" y="986299"/>
            <a:ext cx="2236510" cy="584775"/>
          </a:xfrm>
          <a:prstGeom prst="rect">
            <a:avLst/>
          </a:prstGeom>
          <a:noFill/>
        </p:spPr>
        <p:txBody>
          <a:bodyPr wrap="none" rtlCol="0">
            <a:spAutoFit/>
          </a:bodyPr>
          <a:lstStyle/>
          <a:p>
            <a:r>
              <a:rPr lang="zh-TW" altLang="en-US" sz="3200" b="1" dirty="0">
                <a:latin typeface="Microsoft JhengHei UI" panose="020B0604030504040204" pitchFamily="34" charset="-120"/>
                <a:ea typeface="Microsoft JhengHei UI" panose="020B0604030504040204" pitchFamily="34" charset="-120"/>
              </a:rPr>
              <a:t>數據標準化</a:t>
            </a:r>
          </a:p>
        </p:txBody>
      </p:sp>
      <p:pic>
        <p:nvPicPr>
          <p:cNvPr id="11" name="圖片 10">
            <a:extLst>
              <a:ext uri="{FF2B5EF4-FFF2-40B4-BE49-F238E27FC236}">
                <a16:creationId xmlns:a16="http://schemas.microsoft.com/office/drawing/2014/main" id="{04012EFF-729B-72F8-F5B4-B38FC683B987}"/>
              </a:ext>
            </a:extLst>
          </p:cNvPr>
          <p:cNvPicPr>
            <a:picLocks noChangeAspect="1"/>
          </p:cNvPicPr>
          <p:nvPr/>
        </p:nvPicPr>
        <p:blipFill>
          <a:blip r:embed="rId3"/>
          <a:stretch>
            <a:fillRect/>
          </a:stretch>
        </p:blipFill>
        <p:spPr>
          <a:xfrm>
            <a:off x="4941194" y="820615"/>
            <a:ext cx="6957827" cy="5795297"/>
          </a:xfrm>
          <a:prstGeom prst="rect">
            <a:avLst/>
          </a:prstGeom>
        </p:spPr>
      </p:pic>
    </p:spTree>
    <p:extLst>
      <p:ext uri="{BB962C8B-B14F-4D97-AF65-F5344CB8AC3E}">
        <p14:creationId xmlns:p14="http://schemas.microsoft.com/office/powerpoint/2010/main" val="320222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3414082" y="329959"/>
            <a:ext cx="8777918"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3284874"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6-2</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Result – H2 </a:t>
            </a:r>
            <a:endParaRPr lang="zh-TW" altLang="en-US" sz="3200" b="1" dirty="0">
              <a:latin typeface="Microsoft JhengHei UI" panose="020B0604030504040204" pitchFamily="34" charset="-120"/>
              <a:ea typeface="Microsoft JhengHei UI" panose="020B0604030504040204" pitchFamily="34" charset="-120"/>
            </a:endParaRPr>
          </a:p>
        </p:txBody>
      </p:sp>
      <p:sp>
        <p:nvSpPr>
          <p:cNvPr id="3" name="文字方塊 2">
            <a:extLst>
              <a:ext uri="{FF2B5EF4-FFF2-40B4-BE49-F238E27FC236}">
                <a16:creationId xmlns:a16="http://schemas.microsoft.com/office/drawing/2014/main" id="{E70F80B8-72CA-47E7-2FA6-693AAB2056DE}"/>
              </a:ext>
            </a:extLst>
          </p:cNvPr>
          <p:cNvSpPr txBox="1"/>
          <p:nvPr/>
        </p:nvSpPr>
        <p:spPr>
          <a:xfrm>
            <a:off x="365493" y="1701702"/>
            <a:ext cx="11717649" cy="390581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400" dirty="0">
                <a:latin typeface="Microsoft JhengHei UI" panose="020B0604030504040204" pitchFamily="34" charset="-120"/>
                <a:ea typeface="Microsoft JhengHei UI" panose="020B0604030504040204" pitchFamily="34" charset="-120"/>
              </a:rPr>
              <a:t>MANOV</a:t>
            </a:r>
            <a:r>
              <a:rPr lang="zh-TW" altLang="en-US" sz="2400" dirty="0">
                <a:latin typeface="Microsoft JhengHei UI" panose="020B0604030504040204" pitchFamily="34" charset="-120"/>
                <a:ea typeface="Microsoft JhengHei UI" panose="020B0604030504040204" pitchFamily="34" charset="-120"/>
              </a:rPr>
              <a:t> 結果表明，眼動指標在半自主級別及次要任務之間的顯著效應 </a:t>
            </a:r>
            <a:r>
              <a:rPr lang="en-US" altLang="zh-TW" sz="2400" dirty="0">
                <a:latin typeface="Microsoft JhengHei UI" panose="020B0604030504040204" pitchFamily="34" charset="-120"/>
                <a:ea typeface="Microsoft JhengHei UI" panose="020B0604030504040204" pitchFamily="34" charset="-120"/>
              </a:rPr>
              <a:t>(p=0.0002 , </a:t>
            </a:r>
            <a:r>
              <a:rPr lang="zh-TW" altLang="en-US" sz="2400" dirty="0">
                <a:latin typeface="Microsoft JhengHei UI" panose="020B0604030504040204" pitchFamily="34" charset="-120"/>
                <a:ea typeface="Microsoft JhengHei UI" panose="020B0604030504040204" pitchFamily="34" charset="-120"/>
              </a:rPr>
              <a:t>有效大小部分 </a:t>
            </a:r>
            <a:r>
              <a:rPr lang="en-US" altLang="zh-TW" sz="2400" dirty="0">
                <a:latin typeface="Microsoft JhengHei UI" panose="020B0604030504040204" pitchFamily="34" charset="-120"/>
                <a:ea typeface="Microsoft JhengHei UI" panose="020B0604030504040204" pitchFamily="34" charset="-120"/>
              </a:rPr>
              <a:t>eta-sq = 0.065 ,</a:t>
            </a:r>
            <a:r>
              <a:rPr lang="zh-TW" altLang="en-US" sz="2400" dirty="0">
                <a:latin typeface="Microsoft JhengHei UI" panose="020B0604030504040204" pitchFamily="34" charset="-120"/>
                <a:ea typeface="Microsoft JhengHei UI" panose="020B0604030504040204" pitchFamily="34" charset="-120"/>
              </a:rPr>
              <a:t> 統計功效 </a:t>
            </a:r>
            <a:r>
              <a:rPr lang="en-US" altLang="zh-TW" sz="2400" dirty="0">
                <a:latin typeface="Microsoft JhengHei UI" panose="020B0604030504040204" pitchFamily="34" charset="-120"/>
                <a:ea typeface="Microsoft JhengHei UI" panose="020B0604030504040204" pitchFamily="34" charset="-120"/>
              </a:rPr>
              <a:t>1-</a:t>
            </a:r>
            <a:r>
              <a:rPr lang="zh-TW" altLang="en-US" sz="2400" dirty="0">
                <a:latin typeface="Microsoft JhengHei UI" panose="020B0604030504040204" pitchFamily="34" charset="-120"/>
                <a:ea typeface="Microsoft JhengHei UI" panose="020B0604030504040204" pitchFamily="34" charset="-120"/>
              </a:rPr>
              <a:t> </a:t>
            </a:r>
            <a:r>
              <a:rPr lang="el-GR" altLang="zh-TW" sz="2400" dirty="0">
                <a:latin typeface="Microsoft JhengHei UI" panose="020B0604030504040204" pitchFamily="34" charset="-120"/>
                <a:ea typeface="Microsoft JhengHei UI" panose="020B0604030504040204" pitchFamily="34" charset="-120"/>
              </a:rPr>
              <a:t>β</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0.99)</a:t>
            </a:r>
            <a:r>
              <a:rPr lang="zh-TW" altLang="en-US" sz="2400" dirty="0">
                <a:latin typeface="Microsoft JhengHei UI" panose="020B0604030504040204" pitchFamily="34" charset="-120"/>
                <a:ea typeface="Microsoft JhengHei UI" panose="020B0604030504040204" pitchFamily="34" charset="-120"/>
              </a:rPr>
              <a:t> </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此效應大小代表一個中等效應，而當把</a:t>
            </a:r>
            <a:r>
              <a:rPr lang="en-US" altLang="zh-TW" sz="2400" dirty="0">
                <a:latin typeface="Microsoft JhengHei UI" panose="020B0604030504040204" pitchFamily="34" charset="-120"/>
                <a:ea typeface="Microsoft JhengHei UI" panose="020B0604030504040204" pitchFamily="34" charset="-120"/>
              </a:rPr>
              <a:t>H2</a:t>
            </a:r>
            <a:r>
              <a:rPr lang="zh-TW" altLang="en-US" sz="2400" dirty="0">
                <a:latin typeface="Microsoft JhengHei UI" panose="020B0604030504040204" pitchFamily="34" charset="-120"/>
                <a:ea typeface="Microsoft JhengHei UI" panose="020B0604030504040204" pitchFamily="34" charset="-120"/>
              </a:rPr>
              <a:t>作為原生假設時，九個眼動追蹤指標有足夠得統計數據</a:t>
            </a:r>
            <a:r>
              <a:rPr lang="en-US" altLang="zh-TW" sz="2400" dirty="0">
                <a:latin typeface="Microsoft JhengHei UI" panose="020B0604030504040204" pitchFamily="34" charset="-120"/>
                <a:ea typeface="Microsoft JhengHei UI" panose="020B0604030504040204" pitchFamily="34" charset="-120"/>
              </a:rPr>
              <a:t>(99%)</a:t>
            </a:r>
            <a:r>
              <a:rPr lang="zh-TW" altLang="en-US" sz="2400" dirty="0">
                <a:latin typeface="Microsoft JhengHei UI" panose="020B0604030504040204" pitchFamily="34" charset="-120"/>
                <a:ea typeface="Microsoft JhengHei UI" panose="020B0604030504040204" pitchFamily="34" charset="-120"/>
              </a:rPr>
              <a:t>來拒絕無效假設</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因為參與者有沒有處理視覺訊息將會影響眼動追蹤指標</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因此應該找到最具代表性的眼動追蹤指標，並以適當的精度來測量視覺和聽覺多任務情況下的</a:t>
            </a:r>
            <a:r>
              <a:rPr lang="en-US" altLang="zh-TW" sz="2400" dirty="0">
                <a:latin typeface="Microsoft JhengHei UI" panose="020B0604030504040204" pitchFamily="34" charset="-120"/>
                <a:ea typeface="Microsoft JhengHei UI" panose="020B0604030504040204" pitchFamily="34" charset="-120"/>
              </a:rPr>
              <a:t>MWL</a:t>
            </a:r>
            <a:endParaRPr lang="zh-TW" altLang="en-US" sz="2400" dirty="0">
              <a:latin typeface="Microsoft JhengHei UI" panose="020B0604030504040204" pitchFamily="34" charset="-120"/>
              <a:ea typeface="Microsoft JhengHei UI" panose="020B0604030504040204" pitchFamily="34" charset="-120"/>
            </a:endParaRPr>
          </a:p>
        </p:txBody>
      </p:sp>
      <p:sp>
        <p:nvSpPr>
          <p:cNvPr id="8" name="文字方塊 7">
            <a:extLst>
              <a:ext uri="{FF2B5EF4-FFF2-40B4-BE49-F238E27FC236}">
                <a16:creationId xmlns:a16="http://schemas.microsoft.com/office/drawing/2014/main" id="{BFA67CB4-617B-27B7-DAA9-54E5B223372A}"/>
              </a:ext>
            </a:extLst>
          </p:cNvPr>
          <p:cNvSpPr txBox="1"/>
          <p:nvPr/>
        </p:nvSpPr>
        <p:spPr>
          <a:xfrm>
            <a:off x="334713" y="986299"/>
            <a:ext cx="5003293" cy="584775"/>
          </a:xfrm>
          <a:prstGeom prst="rect">
            <a:avLst/>
          </a:prstGeom>
          <a:noFill/>
        </p:spPr>
        <p:txBody>
          <a:bodyPr wrap="none" rtlCol="0">
            <a:spAutoFit/>
          </a:bodyPr>
          <a:lstStyle/>
          <a:p>
            <a:r>
              <a:rPr lang="zh-TW" altLang="en-US" sz="3200" b="1" dirty="0">
                <a:latin typeface="Microsoft JhengHei UI" panose="020B0604030504040204" pitchFamily="34" charset="-120"/>
                <a:ea typeface="Microsoft JhengHei UI" panose="020B0604030504040204" pitchFamily="34" charset="-120"/>
              </a:rPr>
              <a:t>多變量變異分析</a:t>
            </a:r>
            <a:r>
              <a:rPr lang="en-US" altLang="zh-TW" sz="3200" b="1" dirty="0">
                <a:latin typeface="Microsoft JhengHei UI" panose="020B0604030504040204" pitchFamily="34" charset="-120"/>
                <a:ea typeface="Microsoft JhengHei UI" panose="020B0604030504040204" pitchFamily="34" charset="-120"/>
              </a:rPr>
              <a:t>(MANOV)</a:t>
            </a:r>
            <a:endParaRPr lang="zh-TW" altLang="en-US" sz="32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31885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3258591" y="329959"/>
            <a:ext cx="8933409"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3129383"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1.</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Introduction</a:t>
            </a:r>
            <a:endParaRPr lang="zh-TW" altLang="en-US" sz="3200" b="1" dirty="0">
              <a:latin typeface="Microsoft JhengHei UI" panose="020B0604030504040204" pitchFamily="34" charset="-120"/>
              <a:ea typeface="Microsoft JhengHei UI" panose="020B0604030504040204" pitchFamily="34" charset="-120"/>
            </a:endParaRPr>
          </a:p>
        </p:txBody>
      </p:sp>
      <p:grpSp>
        <p:nvGrpSpPr>
          <p:cNvPr id="15" name="群組 14">
            <a:extLst>
              <a:ext uri="{FF2B5EF4-FFF2-40B4-BE49-F238E27FC236}">
                <a16:creationId xmlns:a16="http://schemas.microsoft.com/office/drawing/2014/main" id="{66BA8B48-37AB-DCD1-8329-3C49ABA8DC41}"/>
              </a:ext>
            </a:extLst>
          </p:cNvPr>
          <p:cNvGrpSpPr/>
          <p:nvPr/>
        </p:nvGrpSpPr>
        <p:grpSpPr>
          <a:xfrm>
            <a:off x="889884" y="1987229"/>
            <a:ext cx="10412233" cy="2828594"/>
            <a:chOff x="805733" y="1987229"/>
            <a:chExt cx="10412233" cy="2828594"/>
          </a:xfrm>
        </p:grpSpPr>
        <p:sp>
          <p:nvSpPr>
            <p:cNvPr id="12" name="文字方塊 11">
              <a:extLst>
                <a:ext uri="{FF2B5EF4-FFF2-40B4-BE49-F238E27FC236}">
                  <a16:creationId xmlns:a16="http://schemas.microsoft.com/office/drawing/2014/main" id="{1EFBF6A7-093D-5670-0464-5FE28F432E3A}"/>
                </a:ext>
              </a:extLst>
            </p:cNvPr>
            <p:cNvSpPr txBox="1"/>
            <p:nvPr/>
          </p:nvSpPr>
          <p:spPr>
            <a:xfrm>
              <a:off x="1425934" y="2572004"/>
              <a:ext cx="9792032" cy="2243819"/>
            </a:xfrm>
            <a:prstGeom prst="rect">
              <a:avLst/>
            </a:prstGeom>
            <a:noFill/>
          </p:spPr>
          <p:txBody>
            <a:bodyPr wrap="square" rtlCol="0">
              <a:spAutoFit/>
            </a:bodyPr>
            <a:lstStyle/>
            <a:p>
              <a:pPr>
                <a:lnSpc>
                  <a:spcPct val="150000"/>
                </a:lnSpc>
              </a:pPr>
              <a:r>
                <a:rPr lang="zh-TW" altLang="en-US" sz="2400" dirty="0">
                  <a:latin typeface="Microsoft JhengHei UI" panose="020B0604030504040204" pitchFamily="34" charset="-120"/>
                  <a:ea typeface="Microsoft JhengHei UI" panose="020B0604030504040204" pitchFamily="34" charset="-120"/>
                </a:rPr>
                <a:t>是追求以人為中心的新經濟社會，運用高度融合網路虛擬空間及物理實現空間的相關技術，滿足未來人類生活上的各種需求，同步解決經濟發展與社會課題，並以此建構更貼近符合個人需求之社會，其中最受影響的範圍移動與交通，將來</a:t>
              </a:r>
              <a:r>
                <a:rPr lang="zh-TW" altLang="en-US" sz="2400" dirty="0">
                  <a:solidFill>
                    <a:srgbClr val="FF0000"/>
                  </a:solidFill>
                  <a:latin typeface="Microsoft JhengHei UI" panose="020B0604030504040204" pitchFamily="34" charset="-120"/>
                  <a:ea typeface="Microsoft JhengHei UI" panose="020B0604030504040204" pitchFamily="34" charset="-120"/>
                </a:rPr>
                <a:t>自動駕駛</a:t>
              </a:r>
              <a:r>
                <a:rPr lang="zh-TW" altLang="en-US" sz="2400" dirty="0">
                  <a:latin typeface="Microsoft JhengHei UI" panose="020B0604030504040204" pitchFamily="34" charset="-120"/>
                  <a:ea typeface="Microsoft JhengHei UI" panose="020B0604030504040204" pitchFamily="34" charset="-120"/>
                </a:rPr>
                <a:t>將成為最顯著的運動方式。</a:t>
              </a:r>
            </a:p>
          </p:txBody>
        </p:sp>
        <p:sp>
          <p:nvSpPr>
            <p:cNvPr id="14" name="文字方塊 13">
              <a:extLst>
                <a:ext uri="{FF2B5EF4-FFF2-40B4-BE49-F238E27FC236}">
                  <a16:creationId xmlns:a16="http://schemas.microsoft.com/office/drawing/2014/main" id="{FFBE3C6B-B981-D3B9-54F9-C997CE898C63}"/>
                </a:ext>
              </a:extLst>
            </p:cNvPr>
            <p:cNvSpPr txBox="1"/>
            <p:nvPr/>
          </p:nvSpPr>
          <p:spPr>
            <a:xfrm>
              <a:off x="805733" y="1987229"/>
              <a:ext cx="1600118" cy="584775"/>
            </a:xfrm>
            <a:prstGeom prst="rect">
              <a:avLst/>
            </a:prstGeom>
            <a:noFill/>
          </p:spPr>
          <p:txBody>
            <a:bodyPr wrap="none" rtlCol="0">
              <a:spAutoFit/>
            </a:bodyPr>
            <a:lstStyle/>
            <a:p>
              <a:r>
                <a:rPr lang="zh-TW" altLang="en-US" sz="3200" b="1" dirty="0">
                  <a:latin typeface="Microsoft JhengHei UI" panose="020B0604030504040204" pitchFamily="34" charset="-120"/>
                  <a:ea typeface="Microsoft JhengHei UI" panose="020B0604030504040204" pitchFamily="34" charset="-120"/>
                </a:rPr>
                <a:t>社會</a:t>
              </a:r>
              <a:r>
                <a:rPr lang="en-US" altLang="zh-TW" sz="3200" b="1" dirty="0">
                  <a:latin typeface="Microsoft JhengHei UI" panose="020B0604030504040204" pitchFamily="34" charset="-120"/>
                  <a:ea typeface="Microsoft JhengHei UI" panose="020B0604030504040204" pitchFamily="34" charset="-120"/>
                </a:rPr>
                <a:t>5.0</a:t>
              </a:r>
              <a:endParaRPr lang="zh-TW" altLang="en-US" sz="3200" b="1" dirty="0">
                <a:latin typeface="Microsoft JhengHei UI" panose="020B0604030504040204" pitchFamily="34" charset="-120"/>
                <a:ea typeface="Microsoft JhengHei UI" panose="020B0604030504040204" pitchFamily="34" charset="-120"/>
              </a:endParaRPr>
            </a:p>
          </p:txBody>
        </p:sp>
      </p:grpSp>
    </p:spTree>
    <p:extLst>
      <p:ext uri="{BB962C8B-B14F-4D97-AF65-F5344CB8AC3E}">
        <p14:creationId xmlns:p14="http://schemas.microsoft.com/office/powerpoint/2010/main" val="2251935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3414082" y="329959"/>
            <a:ext cx="8777918"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3284874"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6-2</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Result – H2 </a:t>
            </a:r>
            <a:endParaRPr lang="zh-TW" altLang="en-US" sz="3200" b="1" dirty="0">
              <a:latin typeface="Microsoft JhengHei UI" panose="020B0604030504040204" pitchFamily="34" charset="-120"/>
              <a:ea typeface="Microsoft JhengHei UI" panose="020B0604030504040204" pitchFamily="34" charset="-120"/>
            </a:endParaRPr>
          </a:p>
        </p:txBody>
      </p:sp>
      <p:sp>
        <p:nvSpPr>
          <p:cNvPr id="3" name="文字方塊 2">
            <a:extLst>
              <a:ext uri="{FF2B5EF4-FFF2-40B4-BE49-F238E27FC236}">
                <a16:creationId xmlns:a16="http://schemas.microsoft.com/office/drawing/2014/main" id="{E70F80B8-72CA-47E7-2FA6-693AAB2056DE}"/>
              </a:ext>
            </a:extLst>
          </p:cNvPr>
          <p:cNvSpPr txBox="1"/>
          <p:nvPr/>
        </p:nvSpPr>
        <p:spPr>
          <a:xfrm>
            <a:off x="578088" y="4706419"/>
            <a:ext cx="6518748" cy="16898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瞳孔直徑變化、注視持續時間、注視次數、掃視次數、</a:t>
            </a:r>
            <a:r>
              <a:rPr lang="en-US" altLang="zh-TW" sz="2400" dirty="0">
                <a:latin typeface="Microsoft JhengHei UI" panose="020B0604030504040204" pitchFamily="34" charset="-120"/>
                <a:ea typeface="Microsoft JhengHei UI" panose="020B0604030504040204" pitchFamily="34" charset="-120"/>
              </a:rPr>
              <a:t>3D</a:t>
            </a:r>
            <a:r>
              <a:rPr lang="zh-TW" altLang="en-US" sz="2400" dirty="0">
                <a:latin typeface="Microsoft JhengHei UI" panose="020B0604030504040204" pitchFamily="34" charset="-120"/>
                <a:ea typeface="Microsoft JhengHei UI" panose="020B0604030504040204" pitchFamily="34" charset="-120"/>
              </a:rPr>
              <a:t>凝視</a:t>
            </a:r>
            <a:r>
              <a:rPr lang="zh-TW" altLang="en-US" sz="2400" b="0" i="0" dirty="0">
                <a:solidFill>
                  <a:srgbClr val="202124"/>
                </a:solidFill>
                <a:effectLst/>
                <a:latin typeface="Microsoft JhengHei UI" panose="020B0604030504040204" pitchFamily="34" charset="-120"/>
                <a:ea typeface="Microsoft JhengHei UI" panose="020B0604030504040204" pitchFamily="34" charset="-120"/>
              </a:rPr>
              <a:t>熵是提取的五個有效眼球追蹤指標</a:t>
            </a:r>
            <a:endParaRPr lang="zh-TW" altLang="en-US" sz="2400" dirty="0">
              <a:latin typeface="Microsoft JhengHei UI" panose="020B0604030504040204" pitchFamily="34" charset="-120"/>
              <a:ea typeface="Microsoft JhengHei UI" panose="020B0604030504040204" pitchFamily="34" charset="-120"/>
            </a:endParaRPr>
          </a:p>
        </p:txBody>
      </p:sp>
      <p:sp>
        <p:nvSpPr>
          <p:cNvPr id="8" name="文字方塊 7">
            <a:extLst>
              <a:ext uri="{FF2B5EF4-FFF2-40B4-BE49-F238E27FC236}">
                <a16:creationId xmlns:a16="http://schemas.microsoft.com/office/drawing/2014/main" id="{BFA67CB4-617B-27B7-DAA9-54E5B223372A}"/>
              </a:ext>
            </a:extLst>
          </p:cNvPr>
          <p:cNvSpPr txBox="1"/>
          <p:nvPr/>
        </p:nvSpPr>
        <p:spPr>
          <a:xfrm>
            <a:off x="334713" y="754288"/>
            <a:ext cx="1826141" cy="584775"/>
          </a:xfrm>
          <a:prstGeom prst="rect">
            <a:avLst/>
          </a:prstGeom>
          <a:noFill/>
        </p:spPr>
        <p:txBody>
          <a:bodyPr wrap="none" rtlCol="0">
            <a:spAutoFit/>
          </a:bodyPr>
          <a:lstStyle/>
          <a:p>
            <a:r>
              <a:rPr lang="zh-TW" altLang="en-US" sz="3200" b="1" dirty="0">
                <a:latin typeface="Microsoft JhengHei UI" panose="020B0604030504040204" pitchFamily="34" charset="-120"/>
                <a:ea typeface="Microsoft JhengHei UI" panose="020B0604030504040204" pitchFamily="34" charset="-120"/>
              </a:rPr>
              <a:t>指標提取</a:t>
            </a:r>
          </a:p>
        </p:txBody>
      </p:sp>
      <p:pic>
        <p:nvPicPr>
          <p:cNvPr id="9" name="圖片 8">
            <a:extLst>
              <a:ext uri="{FF2B5EF4-FFF2-40B4-BE49-F238E27FC236}">
                <a16:creationId xmlns:a16="http://schemas.microsoft.com/office/drawing/2014/main" id="{053E2BFF-EBF9-EEA1-9E43-1ABD5335D2A5}"/>
              </a:ext>
            </a:extLst>
          </p:cNvPr>
          <p:cNvPicPr>
            <a:picLocks noChangeAspect="1"/>
          </p:cNvPicPr>
          <p:nvPr/>
        </p:nvPicPr>
        <p:blipFill>
          <a:blip r:embed="rId3"/>
          <a:stretch>
            <a:fillRect/>
          </a:stretch>
        </p:blipFill>
        <p:spPr>
          <a:xfrm>
            <a:off x="7208000" y="4126409"/>
            <a:ext cx="4854792" cy="2604118"/>
          </a:xfrm>
          <a:prstGeom prst="rect">
            <a:avLst/>
          </a:prstGeom>
        </p:spPr>
      </p:pic>
      <p:sp>
        <p:nvSpPr>
          <p:cNvPr id="11" name="文字方塊 10">
            <a:extLst>
              <a:ext uri="{FF2B5EF4-FFF2-40B4-BE49-F238E27FC236}">
                <a16:creationId xmlns:a16="http://schemas.microsoft.com/office/drawing/2014/main" id="{3CE7A155-B389-4592-BC21-BD00349CA840}"/>
              </a:ext>
            </a:extLst>
          </p:cNvPr>
          <p:cNvSpPr txBox="1"/>
          <p:nvPr/>
        </p:nvSpPr>
        <p:spPr>
          <a:xfrm>
            <a:off x="578088" y="1216231"/>
            <a:ext cx="6629912" cy="5818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400" dirty="0">
                <a:latin typeface="Microsoft JhengHei UI" panose="020B0604030504040204" pitchFamily="34" charset="-120"/>
                <a:ea typeface="Microsoft JhengHei UI" panose="020B0604030504040204" pitchFamily="34" charset="-120"/>
              </a:rPr>
              <a:t>NASA-</a:t>
            </a:r>
            <a:r>
              <a:rPr lang="en-US" altLang="zh-TW" sz="2400" dirty="0" err="1">
                <a:latin typeface="Microsoft JhengHei UI" panose="020B0604030504040204" pitchFamily="34" charset="-120"/>
                <a:ea typeface="Microsoft JhengHei UI" panose="020B0604030504040204" pitchFamily="34" charset="-120"/>
              </a:rPr>
              <a:t>TLx</a:t>
            </a:r>
            <a:r>
              <a:rPr lang="zh-TW" altLang="en-US" sz="2400" dirty="0">
                <a:latin typeface="Microsoft JhengHei UI" panose="020B0604030504040204" pitchFamily="34" charset="-120"/>
                <a:ea typeface="Microsoft JhengHei UI" panose="020B0604030504040204" pitchFamily="34" charset="-120"/>
              </a:rPr>
              <a:t> 分數被認為是</a:t>
            </a:r>
            <a:r>
              <a:rPr lang="en-US" altLang="zh-TW" sz="2400"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的指標</a:t>
            </a:r>
            <a:endParaRPr lang="en-US" altLang="zh-TW" sz="2400"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ACA0197E-6488-4F5F-AEEE-09B0D29EAEF0}"/>
              </a:ext>
            </a:extLst>
          </p:cNvPr>
          <p:cNvSpPr txBox="1"/>
          <p:nvPr/>
        </p:nvSpPr>
        <p:spPr>
          <a:xfrm>
            <a:off x="578088" y="1839415"/>
            <a:ext cx="10592312" cy="11358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聽覺任務、次要任務表現、瞳孔直徑變化是視覺任務、注視持續時間、</a:t>
            </a:r>
            <a:r>
              <a:rPr lang="en-US" altLang="zh-TW" sz="2400" dirty="0">
                <a:latin typeface="Microsoft JhengHei UI" panose="020B0604030504040204" pitchFamily="34" charset="-120"/>
                <a:ea typeface="Microsoft JhengHei UI" panose="020B0604030504040204" pitchFamily="34" charset="-120"/>
              </a:rPr>
              <a:t>2D</a:t>
            </a:r>
            <a:r>
              <a:rPr lang="zh-TW" altLang="en-US" sz="2400" dirty="0">
                <a:latin typeface="Microsoft JhengHei UI" panose="020B0604030504040204" pitchFamily="34" charset="-120"/>
                <a:ea typeface="Microsoft JhengHei UI" panose="020B0604030504040204" pitchFamily="34" charset="-120"/>
              </a:rPr>
              <a:t>凝視</a:t>
            </a:r>
            <a:r>
              <a:rPr lang="zh-TW" altLang="en-US" sz="2400" b="0" i="0" dirty="0">
                <a:solidFill>
                  <a:srgbClr val="202124"/>
                </a:solidFill>
                <a:effectLst/>
                <a:latin typeface="Microsoft JhengHei UI" panose="020B0604030504040204" pitchFamily="34" charset="-120"/>
                <a:ea typeface="Microsoft JhengHei UI" panose="020B0604030504040204" pitchFamily="34" charset="-120"/>
              </a:rPr>
              <a:t>熵的重要指標與</a:t>
            </a:r>
            <a:r>
              <a:rPr lang="en-US" altLang="zh-TW" sz="2400" b="0" i="0" dirty="0">
                <a:solidFill>
                  <a:srgbClr val="202124"/>
                </a:solidFill>
                <a:effectLst/>
                <a:latin typeface="Microsoft JhengHei UI" panose="020B0604030504040204" pitchFamily="34" charset="-120"/>
                <a:ea typeface="Microsoft JhengHei UI" panose="020B0604030504040204" pitchFamily="34" charset="-120"/>
              </a:rPr>
              <a:t>MWL</a:t>
            </a:r>
            <a:r>
              <a:rPr lang="zh-TW" altLang="en-US" sz="2400" b="0" i="0" dirty="0">
                <a:solidFill>
                  <a:srgbClr val="202124"/>
                </a:solidFill>
                <a:effectLst/>
                <a:latin typeface="Microsoft JhengHei UI" panose="020B0604030504040204" pitchFamily="34" charset="-120"/>
                <a:ea typeface="Microsoft JhengHei UI" panose="020B0604030504040204" pitchFamily="34" charset="-120"/>
              </a:rPr>
              <a:t>密切相關</a:t>
            </a:r>
            <a:endParaRPr lang="en-US" altLang="zh-TW" sz="2400" b="0" i="0" dirty="0">
              <a:solidFill>
                <a:srgbClr val="202124"/>
              </a:solidFill>
              <a:effectLst/>
              <a:latin typeface="Microsoft JhengHei UI" panose="020B0604030504040204" pitchFamily="34" charset="-120"/>
              <a:ea typeface="Microsoft JhengHei UI" panose="020B0604030504040204" pitchFamily="34" charset="-120"/>
            </a:endParaRPr>
          </a:p>
        </p:txBody>
      </p:sp>
      <p:sp>
        <p:nvSpPr>
          <p:cNvPr id="13" name="文字方塊 12">
            <a:extLst>
              <a:ext uri="{FF2B5EF4-FFF2-40B4-BE49-F238E27FC236}">
                <a16:creationId xmlns:a16="http://schemas.microsoft.com/office/drawing/2014/main" id="{BFACB9D8-6151-47B6-9BF1-D1C9E86DFCD4}"/>
              </a:ext>
            </a:extLst>
          </p:cNvPr>
          <p:cNvSpPr txBox="1"/>
          <p:nvPr/>
        </p:nvSpPr>
        <p:spPr>
          <a:xfrm>
            <a:off x="578088" y="3016597"/>
            <a:ext cx="11484704" cy="16898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solidFill>
                  <a:srgbClr val="202124"/>
                </a:solidFill>
                <a:latin typeface="Microsoft JhengHei UI" panose="020B0604030504040204" pitchFamily="34" charset="-120"/>
                <a:ea typeface="Microsoft JhengHei UI" panose="020B0604030504040204" pitchFamily="34" charset="-120"/>
              </a:rPr>
              <a:t>當三個任務的所有數據都用於計算矩陣，次要任務表現、瞳孔直徑變化、注視持續時間、</a:t>
            </a:r>
            <a:r>
              <a:rPr lang="en-US" altLang="zh-TW" sz="2400" dirty="0">
                <a:solidFill>
                  <a:srgbClr val="202124"/>
                </a:solidFill>
                <a:latin typeface="Microsoft JhengHei UI" panose="020B0604030504040204" pitchFamily="34" charset="-120"/>
                <a:ea typeface="Microsoft JhengHei UI" panose="020B0604030504040204" pitchFamily="34" charset="-120"/>
              </a:rPr>
              <a:t>2D</a:t>
            </a:r>
            <a:r>
              <a:rPr lang="zh-TW" altLang="en-US" sz="2400" dirty="0">
                <a:solidFill>
                  <a:srgbClr val="202124"/>
                </a:solidFill>
                <a:latin typeface="Microsoft JhengHei UI" panose="020B0604030504040204" pitchFamily="34" charset="-120"/>
                <a:ea typeface="Microsoft JhengHei UI" panose="020B0604030504040204" pitchFamily="34" charset="-120"/>
              </a:rPr>
              <a:t>凝視</a:t>
            </a:r>
            <a:r>
              <a:rPr lang="zh-TW" altLang="en-US" sz="2400" b="0" i="0" dirty="0">
                <a:solidFill>
                  <a:srgbClr val="202124"/>
                </a:solidFill>
                <a:effectLst/>
                <a:latin typeface="Microsoft JhengHei UI" panose="020B0604030504040204" pitchFamily="34" charset="-120"/>
                <a:ea typeface="Microsoft JhengHei UI" panose="020B0604030504040204" pitchFamily="34" charset="-120"/>
              </a:rPr>
              <a:t>熵、</a:t>
            </a:r>
            <a:r>
              <a:rPr lang="en-US" altLang="zh-TW" sz="2400" b="0" i="0" dirty="0">
                <a:solidFill>
                  <a:srgbClr val="202124"/>
                </a:solidFill>
                <a:effectLst/>
                <a:latin typeface="Microsoft JhengHei UI" panose="020B0604030504040204" pitchFamily="34" charset="-120"/>
                <a:ea typeface="Microsoft JhengHei UI" panose="020B0604030504040204" pitchFamily="34" charset="-120"/>
              </a:rPr>
              <a:t>3D</a:t>
            </a:r>
            <a:r>
              <a:rPr lang="zh-TW" altLang="en-US" sz="2400" b="0" i="0" dirty="0">
                <a:solidFill>
                  <a:srgbClr val="202124"/>
                </a:solidFill>
                <a:effectLst/>
                <a:latin typeface="Microsoft JhengHei UI" panose="020B0604030504040204" pitchFamily="34" charset="-120"/>
                <a:ea typeface="Microsoft JhengHei UI" panose="020B0604030504040204" pitchFamily="34" charset="-120"/>
              </a:rPr>
              <a:t>凝視熵顯示出顯著的相關性，因此可被認為對</a:t>
            </a:r>
            <a:r>
              <a:rPr lang="en-US" altLang="zh-TW" sz="2400" b="0" i="0" dirty="0">
                <a:solidFill>
                  <a:srgbClr val="202124"/>
                </a:solidFill>
                <a:effectLst/>
                <a:latin typeface="Microsoft JhengHei UI" panose="020B0604030504040204" pitchFamily="34" charset="-120"/>
                <a:ea typeface="Microsoft JhengHei UI" panose="020B0604030504040204" pitchFamily="34" charset="-120"/>
              </a:rPr>
              <a:t>MWL</a:t>
            </a:r>
            <a:r>
              <a:rPr lang="zh-TW" altLang="en-US" sz="2400" b="0" i="0" dirty="0">
                <a:solidFill>
                  <a:srgbClr val="202124"/>
                </a:solidFill>
                <a:effectLst/>
                <a:latin typeface="Microsoft JhengHei UI" panose="020B0604030504040204" pitchFamily="34" charset="-120"/>
                <a:ea typeface="Microsoft JhengHei UI" panose="020B0604030504040204" pitchFamily="34" charset="-120"/>
              </a:rPr>
              <a:t>的指標有效</a:t>
            </a:r>
            <a:endParaRPr lang="en-US" altLang="zh-TW" sz="2400" b="0" i="0" dirty="0">
              <a:solidFill>
                <a:srgbClr val="202124"/>
              </a:solidFill>
              <a:effectLst/>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54238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3414082" y="329959"/>
            <a:ext cx="8777918"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3284874"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6-2</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Result – H2 </a:t>
            </a:r>
            <a:endParaRPr lang="zh-TW" altLang="en-US" sz="3200" b="1" dirty="0">
              <a:latin typeface="Microsoft JhengHei UI" panose="020B0604030504040204" pitchFamily="34" charset="-120"/>
              <a:ea typeface="Microsoft JhengHei UI" panose="020B0604030504040204" pitchFamily="34" charset="-120"/>
            </a:endParaRPr>
          </a:p>
        </p:txBody>
      </p:sp>
      <p:sp>
        <p:nvSpPr>
          <p:cNvPr id="3" name="文字方塊 2">
            <a:extLst>
              <a:ext uri="{FF2B5EF4-FFF2-40B4-BE49-F238E27FC236}">
                <a16:creationId xmlns:a16="http://schemas.microsoft.com/office/drawing/2014/main" id="{E70F80B8-72CA-47E7-2FA6-693AAB2056DE}"/>
              </a:ext>
            </a:extLst>
          </p:cNvPr>
          <p:cNvSpPr txBox="1"/>
          <p:nvPr/>
        </p:nvSpPr>
        <p:spPr>
          <a:xfrm>
            <a:off x="365493" y="1701702"/>
            <a:ext cx="11717649" cy="5818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使用</a:t>
            </a:r>
            <a:r>
              <a:rPr lang="en-US" altLang="zh-TW" sz="2400" dirty="0">
                <a:latin typeface="Microsoft JhengHei UI" panose="020B0604030504040204" pitchFamily="34" charset="-120"/>
                <a:ea typeface="Microsoft JhengHei UI" panose="020B0604030504040204" pitchFamily="34" charset="-120"/>
              </a:rPr>
              <a:t>KNN</a:t>
            </a:r>
            <a:r>
              <a:rPr lang="zh-TW" altLang="en-US" sz="2400" dirty="0">
                <a:latin typeface="Microsoft JhengHei UI" panose="020B0604030504040204" pitchFamily="34" charset="-120"/>
                <a:ea typeface="Microsoft JhengHei UI" panose="020B0604030504040204" pitchFamily="34" charset="-120"/>
              </a:rPr>
              <a:t>來檢查五個眼動指標是否有效預測</a:t>
            </a:r>
            <a:r>
              <a:rPr lang="en-US" altLang="zh-TW" sz="2400" dirty="0">
                <a:latin typeface="Microsoft JhengHei UI" panose="020B0604030504040204" pitchFamily="34" charset="-120"/>
                <a:ea typeface="Microsoft JhengHei UI" panose="020B0604030504040204" pitchFamily="34" charset="-120"/>
              </a:rPr>
              <a:t>MWL</a:t>
            </a:r>
            <a:endParaRPr lang="zh-TW" altLang="en-US" sz="2400" dirty="0">
              <a:latin typeface="Microsoft JhengHei UI" panose="020B0604030504040204" pitchFamily="34" charset="-120"/>
              <a:ea typeface="Microsoft JhengHei UI" panose="020B0604030504040204" pitchFamily="34" charset="-120"/>
            </a:endParaRPr>
          </a:p>
        </p:txBody>
      </p:sp>
      <p:sp>
        <p:nvSpPr>
          <p:cNvPr id="8" name="文字方塊 7">
            <a:extLst>
              <a:ext uri="{FF2B5EF4-FFF2-40B4-BE49-F238E27FC236}">
                <a16:creationId xmlns:a16="http://schemas.microsoft.com/office/drawing/2014/main" id="{BFA67CB4-617B-27B7-DAA9-54E5B223372A}"/>
              </a:ext>
            </a:extLst>
          </p:cNvPr>
          <p:cNvSpPr txBox="1"/>
          <p:nvPr/>
        </p:nvSpPr>
        <p:spPr>
          <a:xfrm>
            <a:off x="334713" y="986299"/>
            <a:ext cx="2646878" cy="584775"/>
          </a:xfrm>
          <a:prstGeom prst="rect">
            <a:avLst/>
          </a:prstGeom>
          <a:noFill/>
        </p:spPr>
        <p:txBody>
          <a:bodyPr wrap="none" rtlCol="0">
            <a:spAutoFit/>
          </a:bodyPr>
          <a:lstStyle/>
          <a:p>
            <a:r>
              <a:rPr lang="zh-TW" altLang="en-US" sz="3200" b="1" dirty="0">
                <a:latin typeface="Microsoft JhengHei UI" panose="020B0604030504040204" pitchFamily="34" charset="-120"/>
                <a:ea typeface="Microsoft JhengHei UI" panose="020B0604030504040204" pitchFamily="34" charset="-120"/>
              </a:rPr>
              <a:t>工作負荷分類</a:t>
            </a:r>
          </a:p>
        </p:txBody>
      </p:sp>
      <p:pic>
        <p:nvPicPr>
          <p:cNvPr id="9" name="圖片 8">
            <a:extLst>
              <a:ext uri="{FF2B5EF4-FFF2-40B4-BE49-F238E27FC236}">
                <a16:creationId xmlns:a16="http://schemas.microsoft.com/office/drawing/2014/main" id="{E6C1C40C-6591-4C0D-7B8E-4D166D628F28}"/>
              </a:ext>
            </a:extLst>
          </p:cNvPr>
          <p:cNvPicPr>
            <a:picLocks noChangeAspect="1"/>
          </p:cNvPicPr>
          <p:nvPr/>
        </p:nvPicPr>
        <p:blipFill>
          <a:blip r:embed="rId3"/>
          <a:stretch>
            <a:fillRect/>
          </a:stretch>
        </p:blipFill>
        <p:spPr>
          <a:xfrm>
            <a:off x="282674" y="2709408"/>
            <a:ext cx="11626652" cy="1736513"/>
          </a:xfrm>
          <a:prstGeom prst="rect">
            <a:avLst/>
          </a:prstGeom>
        </p:spPr>
      </p:pic>
    </p:spTree>
    <p:extLst>
      <p:ext uri="{BB962C8B-B14F-4D97-AF65-F5344CB8AC3E}">
        <p14:creationId xmlns:p14="http://schemas.microsoft.com/office/powerpoint/2010/main" val="925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3196073" y="329959"/>
            <a:ext cx="8995927"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3066865"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7-1 Discussion</a:t>
            </a:r>
            <a:endParaRPr lang="zh-TW" altLang="en-US" sz="3200" b="1" dirty="0">
              <a:latin typeface="Microsoft JhengHei UI" panose="020B0604030504040204" pitchFamily="34" charset="-120"/>
              <a:ea typeface="Microsoft JhengHei UI" panose="020B0604030504040204" pitchFamily="34" charset="-120"/>
            </a:endParaRPr>
          </a:p>
        </p:txBody>
      </p:sp>
      <p:sp>
        <p:nvSpPr>
          <p:cNvPr id="2" name="文字方塊 1">
            <a:extLst>
              <a:ext uri="{FF2B5EF4-FFF2-40B4-BE49-F238E27FC236}">
                <a16:creationId xmlns:a16="http://schemas.microsoft.com/office/drawing/2014/main" id="{648967B0-074E-4F0E-21D8-CF845EF3D108}"/>
              </a:ext>
            </a:extLst>
          </p:cNvPr>
          <p:cNvSpPr txBox="1"/>
          <p:nvPr/>
        </p:nvSpPr>
        <p:spPr>
          <a:xfrm>
            <a:off x="360990" y="1292680"/>
            <a:ext cx="11701802" cy="22438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單向</a:t>
            </a:r>
            <a:r>
              <a:rPr lang="en-US" altLang="zh-TW" sz="2400" dirty="0">
                <a:latin typeface="Microsoft JhengHei UI" panose="020B0604030504040204" pitchFamily="34" charset="-120"/>
                <a:ea typeface="Microsoft JhengHei UI" panose="020B0604030504040204" pitchFamily="34" charset="-120"/>
              </a:rPr>
              <a:t>ANOVA</a:t>
            </a:r>
            <a:r>
              <a:rPr lang="zh-TW" altLang="en-US" sz="2400" dirty="0">
                <a:latin typeface="Microsoft JhengHei UI" panose="020B0604030504040204" pitchFamily="34" charset="-120"/>
                <a:ea typeface="Microsoft JhengHei UI" panose="020B0604030504040204" pitchFamily="34" charset="-120"/>
              </a:rPr>
              <a:t> 表明 </a:t>
            </a:r>
            <a:r>
              <a:rPr lang="en-US" altLang="zh-TW" sz="2400" dirty="0">
                <a:latin typeface="Microsoft JhengHei UI" panose="020B0604030504040204" pitchFamily="34" charset="-120"/>
                <a:ea typeface="Microsoft JhengHei UI" panose="020B0604030504040204" pitchFamily="34" charset="-120"/>
              </a:rPr>
              <a:t>NASA-TLX</a:t>
            </a:r>
            <a:r>
              <a:rPr lang="zh-TW" altLang="en-US" sz="2400" dirty="0">
                <a:latin typeface="Microsoft JhengHei UI" panose="020B0604030504040204" pitchFamily="34" charset="-120"/>
                <a:ea typeface="Microsoft JhengHei UI" panose="020B0604030504040204" pitchFamily="34" charset="-120"/>
              </a:rPr>
              <a:t> 的三個次要任務都在三個自動級別中有顯著影響</a:t>
            </a:r>
            <a:endParaRPr lang="en-US" altLang="zh-TW" sz="2400" dirty="0">
              <a:latin typeface="Microsoft JhengHei UI" panose="020B0604030504040204" pitchFamily="34" charset="-120"/>
              <a:ea typeface="Microsoft JhengHei UI" panose="020B0604030504040204" pitchFamily="34" charset="-120"/>
            </a:endParaRPr>
          </a:p>
          <a:p>
            <a:pPr marL="285750" indent="-28575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儘管視覺是駕駛和視覺認知過程中最重要的信息資源，資源可以隨著自動駕駛水平的提高而節省，我們的研究表明，聽覺認知通道具有同樣現象。在設計</a:t>
            </a:r>
            <a:r>
              <a:rPr lang="en-US" altLang="zh-TW" sz="2400" dirty="0">
                <a:latin typeface="Microsoft JhengHei UI" panose="020B0604030504040204" pitchFamily="34" charset="-120"/>
                <a:ea typeface="Microsoft JhengHei UI" panose="020B0604030504040204" pitchFamily="34" charset="-120"/>
              </a:rPr>
              <a:t>TOR</a:t>
            </a:r>
            <a:r>
              <a:rPr lang="zh-TW" altLang="en-US" sz="2400" dirty="0">
                <a:latin typeface="Microsoft JhengHei UI" panose="020B0604030504040204" pitchFamily="34" charset="-120"/>
                <a:ea typeface="Microsoft JhengHei UI" panose="020B0604030504040204" pitchFamily="34" charset="-120"/>
              </a:rPr>
              <a:t>的介面時，應考慮</a:t>
            </a:r>
            <a:r>
              <a:rPr lang="en-US" altLang="zh-TW" sz="2400" dirty="0">
                <a:latin typeface="Microsoft JhengHei UI" panose="020B0604030504040204" pitchFamily="34" charset="-120"/>
                <a:ea typeface="Microsoft JhengHei UI" panose="020B0604030504040204" pitchFamily="34" charset="-120"/>
              </a:rPr>
              <a:t>TOR</a:t>
            </a:r>
            <a:r>
              <a:rPr lang="zh-TW" altLang="en-US" sz="2400" dirty="0">
                <a:latin typeface="Microsoft JhengHei UI" panose="020B0604030504040204" pitchFamily="34" charset="-120"/>
                <a:ea typeface="Microsoft JhengHei UI" panose="020B0604030504040204" pitchFamily="34" charset="-120"/>
              </a:rPr>
              <a:t>之前的視覺多任務情況及聽覺多任務情況</a:t>
            </a:r>
            <a:endParaRPr lang="en-US" altLang="zh-TW" sz="2400" dirty="0">
              <a:latin typeface="Microsoft JhengHei UI" panose="020B0604030504040204" pitchFamily="34" charset="-120"/>
              <a:ea typeface="Microsoft JhengHei UI" panose="020B0604030504040204" pitchFamily="34" charset="-120"/>
            </a:endParaRPr>
          </a:p>
        </p:txBody>
      </p:sp>
      <p:sp>
        <p:nvSpPr>
          <p:cNvPr id="3" name="文字方塊 2">
            <a:extLst>
              <a:ext uri="{FF2B5EF4-FFF2-40B4-BE49-F238E27FC236}">
                <a16:creationId xmlns:a16="http://schemas.microsoft.com/office/drawing/2014/main" id="{A92CB600-BA32-1B1A-984C-24BE25C12ABB}"/>
              </a:ext>
            </a:extLst>
          </p:cNvPr>
          <p:cNvSpPr txBox="1"/>
          <p:nvPr/>
        </p:nvSpPr>
        <p:spPr>
          <a:xfrm>
            <a:off x="129208" y="707905"/>
            <a:ext cx="5984331"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NDRT types mental workload</a:t>
            </a:r>
            <a:endParaRPr lang="zh-TW" altLang="en-US" sz="3200" dirty="0"/>
          </a:p>
        </p:txBody>
      </p:sp>
      <p:sp>
        <p:nvSpPr>
          <p:cNvPr id="8" name="文字方塊 7">
            <a:extLst>
              <a:ext uri="{FF2B5EF4-FFF2-40B4-BE49-F238E27FC236}">
                <a16:creationId xmlns:a16="http://schemas.microsoft.com/office/drawing/2014/main" id="{53F7D83C-DA1E-AB66-9A98-0DE5554CD4F8}"/>
              </a:ext>
            </a:extLst>
          </p:cNvPr>
          <p:cNvSpPr txBox="1"/>
          <p:nvPr/>
        </p:nvSpPr>
        <p:spPr>
          <a:xfrm>
            <a:off x="129208" y="3635829"/>
            <a:ext cx="8544327"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Eye-tracking metrics and mental workload</a:t>
            </a:r>
            <a:endParaRPr lang="zh-TW" altLang="en-US" sz="3200" dirty="0"/>
          </a:p>
        </p:txBody>
      </p:sp>
      <p:sp>
        <p:nvSpPr>
          <p:cNvPr id="11" name="文字方塊 10">
            <a:extLst>
              <a:ext uri="{FF2B5EF4-FFF2-40B4-BE49-F238E27FC236}">
                <a16:creationId xmlns:a16="http://schemas.microsoft.com/office/drawing/2014/main" id="{70F78945-F41A-6A93-D8CA-6C13A4BFFFB5}"/>
              </a:ext>
            </a:extLst>
          </p:cNvPr>
          <p:cNvSpPr txBox="1"/>
          <p:nvPr/>
        </p:nvSpPr>
        <p:spPr>
          <a:xfrm>
            <a:off x="360990" y="4121274"/>
            <a:ext cx="11505098" cy="27978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瞳孔直徑變化、掃視次數、掃視持續時間、注視次數和 </a:t>
            </a:r>
            <a:r>
              <a:rPr lang="en-US" altLang="zh-TW" sz="2400" dirty="0">
                <a:latin typeface="Microsoft JhengHei UI" panose="020B0604030504040204" pitchFamily="34" charset="-120"/>
                <a:ea typeface="Microsoft JhengHei UI" panose="020B0604030504040204" pitchFamily="34" charset="-120"/>
              </a:rPr>
              <a:t>3D </a:t>
            </a:r>
            <a:r>
              <a:rPr lang="zh-TW" altLang="en-US" sz="2400" dirty="0">
                <a:latin typeface="Microsoft JhengHei UI" panose="020B0604030504040204" pitchFamily="34" charset="-120"/>
                <a:ea typeface="Microsoft JhengHei UI" panose="020B0604030504040204" pitchFamily="34" charset="-120"/>
              </a:rPr>
              <a:t>凝視熵被證明用於預測 </a:t>
            </a:r>
            <a:r>
              <a:rPr lang="en-US" altLang="zh-TW" sz="2400" dirty="0">
                <a:latin typeface="Microsoft JhengHei UI" panose="020B0604030504040204" pitchFamily="34" charset="-120"/>
                <a:ea typeface="Microsoft JhengHei UI" panose="020B0604030504040204" pitchFamily="34" charset="-120"/>
              </a:rPr>
              <a:t>MWL </a:t>
            </a:r>
            <a:r>
              <a:rPr lang="zh-TW" altLang="en-US" sz="2400" dirty="0">
                <a:latin typeface="Microsoft JhengHei UI" panose="020B0604030504040204" pitchFamily="34" charset="-120"/>
                <a:ea typeface="Microsoft JhengHei UI" panose="020B0604030504040204" pitchFamily="34" charset="-120"/>
              </a:rPr>
              <a:t>水平的有效眼動追踪指標。</a:t>
            </a:r>
            <a:endParaRPr lang="en-US" altLang="zh-TW" sz="2400" dirty="0">
              <a:latin typeface="Microsoft JhengHei UI" panose="020B0604030504040204" pitchFamily="34" charset="-120"/>
              <a:ea typeface="Microsoft JhengHei UI" panose="020B0604030504040204" pitchFamily="34" charset="-120"/>
            </a:endParaRPr>
          </a:p>
          <a:p>
            <a:pPr marL="285750" indent="-28575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 雖然精確的預測模型仍不清楚，但可以通過眼動追踪指標來預測 </a:t>
            </a:r>
            <a:r>
              <a:rPr lang="en-US" altLang="zh-TW" sz="2400"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 </a:t>
            </a:r>
            <a:endParaRPr lang="en-US" altLang="zh-TW" sz="2400" dirty="0">
              <a:latin typeface="Microsoft JhengHei UI" panose="020B0604030504040204" pitchFamily="34" charset="-120"/>
              <a:ea typeface="Microsoft JhengHei UI" panose="020B0604030504040204" pitchFamily="34" charset="-120"/>
            </a:endParaRPr>
          </a:p>
          <a:p>
            <a:pPr marL="285750" indent="-28575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利用計算機視覺技術，車載駕駛員監控系統，通常是一個攝像頭，不僅可以監控駕駛員的行為，還可以監控多任務情況下的駕駛員 </a:t>
            </a:r>
            <a:r>
              <a:rPr lang="en-US" altLang="zh-TW" sz="2400"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a:t>
            </a:r>
            <a:endParaRPr lang="en-US" altLang="zh-TW" sz="24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7250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3196073" y="329959"/>
            <a:ext cx="8995927"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3066865"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7-1 Discussion</a:t>
            </a:r>
            <a:endParaRPr lang="zh-TW" altLang="en-US" sz="3200" b="1" dirty="0">
              <a:latin typeface="Microsoft JhengHei UI" panose="020B0604030504040204" pitchFamily="34" charset="-120"/>
              <a:ea typeface="Microsoft JhengHei UI" panose="020B0604030504040204" pitchFamily="34" charset="-120"/>
            </a:endParaRPr>
          </a:p>
        </p:txBody>
      </p:sp>
      <p:sp>
        <p:nvSpPr>
          <p:cNvPr id="2" name="文字方塊 1">
            <a:extLst>
              <a:ext uri="{FF2B5EF4-FFF2-40B4-BE49-F238E27FC236}">
                <a16:creationId xmlns:a16="http://schemas.microsoft.com/office/drawing/2014/main" id="{648967B0-074E-4F0E-21D8-CF845EF3D108}"/>
              </a:ext>
            </a:extLst>
          </p:cNvPr>
          <p:cNvSpPr txBox="1"/>
          <p:nvPr/>
        </p:nvSpPr>
        <p:spPr>
          <a:xfrm>
            <a:off x="515571" y="1447113"/>
            <a:ext cx="11792230" cy="4459811"/>
          </a:xfrm>
          <a:prstGeom prst="rect">
            <a:avLst/>
          </a:prstGeom>
          <a:noFill/>
        </p:spPr>
        <p:txBody>
          <a:bodyPr wrap="square" rtlCol="0">
            <a:spAutoFit/>
          </a:bodyPr>
          <a:lstStyle/>
          <a:p>
            <a:pPr marL="457200" indent="-457200">
              <a:lnSpc>
                <a:spcPct val="150000"/>
              </a:lnSpc>
              <a:buFont typeface="+mj-lt"/>
              <a:buAutoNum type="arabicPeriod"/>
            </a:pPr>
            <a:r>
              <a:rPr lang="zh-TW" altLang="en-US" sz="2400" dirty="0">
                <a:latin typeface="Microsoft JhengHei UI" panose="020B0604030504040204" pitchFamily="34" charset="-120"/>
                <a:ea typeface="Microsoft JhengHei UI" panose="020B0604030504040204" pitchFamily="34" charset="-120"/>
              </a:rPr>
              <a:t>由於完成實驗需</a:t>
            </a:r>
            <a:r>
              <a:rPr lang="en-US" altLang="zh-TW" sz="2400" dirty="0">
                <a:latin typeface="Microsoft JhengHei UI" panose="020B0604030504040204" pitchFamily="34" charset="-120"/>
                <a:ea typeface="Microsoft JhengHei UI" panose="020B0604030504040204" pitchFamily="34" charset="-120"/>
              </a:rPr>
              <a:t>95</a:t>
            </a:r>
            <a:r>
              <a:rPr lang="zh-TW" altLang="en-US" sz="2400" dirty="0">
                <a:latin typeface="Microsoft JhengHei UI" panose="020B0604030504040204" pitchFamily="34" charset="-120"/>
                <a:ea typeface="Microsoft JhengHei UI" panose="020B0604030504040204" pitchFamily="34" charset="-120"/>
              </a:rPr>
              <a:t>分鐘，因此對於參與者是相當疲憊</a:t>
            </a:r>
            <a:endParaRPr lang="en-US" altLang="zh-TW" sz="2400" dirty="0">
              <a:latin typeface="Microsoft JhengHei UI" panose="020B0604030504040204" pitchFamily="34" charset="-120"/>
              <a:ea typeface="Microsoft JhengHei UI" panose="020B0604030504040204" pitchFamily="34" charset="-120"/>
            </a:endParaRPr>
          </a:p>
          <a:p>
            <a:pPr marL="457200" indent="-457200">
              <a:lnSpc>
                <a:spcPct val="150000"/>
              </a:lnSpc>
              <a:buFont typeface="+mj-lt"/>
              <a:buAutoNum type="arabicPeriod"/>
            </a:pPr>
            <a:r>
              <a:rPr lang="zh-TW" altLang="en-US" sz="2400" dirty="0">
                <a:latin typeface="Microsoft JhengHei UI" panose="020B0604030504040204" pitchFamily="34" charset="-120"/>
                <a:ea typeface="Microsoft JhengHei UI" panose="020B0604030504040204" pitchFamily="34" charset="-120"/>
              </a:rPr>
              <a:t>這次的駕駛模擬較為簡化，與實際的方向盤及踏板有所差異，因此可信度較低</a:t>
            </a:r>
            <a:endParaRPr lang="en-US" altLang="zh-TW" sz="2400" dirty="0">
              <a:latin typeface="Microsoft JhengHei UI" panose="020B0604030504040204" pitchFamily="34" charset="-120"/>
              <a:ea typeface="Microsoft JhengHei UI" panose="020B0604030504040204" pitchFamily="34" charset="-120"/>
            </a:endParaRPr>
          </a:p>
          <a:p>
            <a:pPr marL="457200" indent="-457200">
              <a:lnSpc>
                <a:spcPct val="150000"/>
              </a:lnSpc>
              <a:buFont typeface="+mj-lt"/>
              <a:buAutoNum type="arabicPeriod"/>
            </a:pPr>
            <a:r>
              <a:rPr lang="zh-TW" altLang="en-US" sz="2400" dirty="0">
                <a:latin typeface="Microsoft JhengHei UI" panose="020B0604030504040204" pitchFamily="34" charset="-120"/>
                <a:ea typeface="Microsoft JhengHei UI" panose="020B0604030504040204" pitchFamily="34" charset="-120"/>
              </a:rPr>
              <a:t>對參與人員此項實驗是相對陌生的</a:t>
            </a:r>
            <a:r>
              <a:rPr lang="en-US" altLang="zh-TW" sz="2400" dirty="0">
                <a:latin typeface="Microsoft JhengHei UI" panose="020B0604030504040204" pitchFamily="34" charset="-120"/>
                <a:ea typeface="Microsoft JhengHei UI" panose="020B0604030504040204" pitchFamily="34" charset="-120"/>
              </a:rPr>
              <a:t>(ex.</a:t>
            </a:r>
            <a:r>
              <a:rPr lang="zh-TW" altLang="en-US" sz="2400" dirty="0">
                <a:latin typeface="Microsoft JhengHei UI" panose="020B0604030504040204" pitchFamily="34" charset="-120"/>
                <a:ea typeface="Microsoft JhengHei UI" panose="020B0604030504040204" pitchFamily="34" charset="-120"/>
              </a:rPr>
              <a:t>駕駛模擬</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，因此熟悉時間只有</a:t>
            </a:r>
            <a:r>
              <a:rPr lang="en-US" altLang="zh-TW" sz="2400" dirty="0">
                <a:latin typeface="Microsoft JhengHei UI" panose="020B0604030504040204" pitchFamily="34" charset="-120"/>
                <a:ea typeface="Microsoft JhengHei UI" panose="020B0604030504040204" pitchFamily="34" charset="-120"/>
              </a:rPr>
              <a:t>10</a:t>
            </a:r>
            <a:r>
              <a:rPr lang="zh-TW" altLang="en-US" sz="2400" dirty="0">
                <a:latin typeface="Microsoft JhengHei UI" panose="020B0604030504040204" pitchFamily="34" charset="-120"/>
                <a:ea typeface="Microsoft JhengHei UI" panose="020B0604030504040204" pitchFamily="34" charset="-120"/>
              </a:rPr>
              <a:t>分鐘較不足</a:t>
            </a:r>
            <a:endParaRPr lang="en-US" altLang="zh-TW" sz="2400" dirty="0">
              <a:latin typeface="Microsoft JhengHei UI" panose="020B0604030504040204" pitchFamily="34" charset="-120"/>
              <a:ea typeface="Microsoft JhengHei UI" panose="020B0604030504040204" pitchFamily="34" charset="-120"/>
            </a:endParaRPr>
          </a:p>
          <a:p>
            <a:pPr marL="457200" indent="-457200">
              <a:lnSpc>
                <a:spcPct val="150000"/>
              </a:lnSpc>
              <a:buFont typeface="+mj-lt"/>
              <a:buAutoNum type="arabicPeriod"/>
            </a:pPr>
            <a:r>
              <a:rPr lang="zh-TW" altLang="en-US" sz="2400" dirty="0">
                <a:latin typeface="Microsoft JhengHei UI" panose="020B0604030504040204" pitchFamily="34" charset="-120"/>
                <a:ea typeface="Microsoft JhengHei UI" panose="020B0604030504040204" pitchFamily="34" charset="-120"/>
              </a:rPr>
              <a:t>每位參與者的空間探測能力不同，因此對於聲音位置的辨別有些許困難</a:t>
            </a:r>
            <a:endParaRPr lang="en-US" altLang="zh-TW" sz="2400" dirty="0">
              <a:latin typeface="Microsoft JhengHei UI" panose="020B0604030504040204" pitchFamily="34" charset="-120"/>
              <a:ea typeface="Microsoft JhengHei UI" panose="020B0604030504040204" pitchFamily="34" charset="-120"/>
            </a:endParaRPr>
          </a:p>
          <a:p>
            <a:pPr marL="457200" indent="-457200">
              <a:lnSpc>
                <a:spcPct val="150000"/>
              </a:lnSpc>
              <a:buFont typeface="+mj-lt"/>
              <a:buAutoNum type="arabicPeriod"/>
            </a:pPr>
            <a:r>
              <a:rPr lang="zh-TW" altLang="en-US" sz="2400" dirty="0">
                <a:latin typeface="Microsoft JhengHei UI" panose="020B0604030504040204" pitchFamily="34" charset="-120"/>
                <a:ea typeface="Microsoft JhengHei UI" panose="020B0604030504040204" pitchFamily="34" charset="-120"/>
              </a:rPr>
              <a:t>聲音空間任務比另外兩項任務還要困難</a:t>
            </a:r>
            <a:endParaRPr lang="en-US" altLang="zh-TW" sz="2400" dirty="0">
              <a:latin typeface="Microsoft JhengHei UI" panose="020B0604030504040204" pitchFamily="34" charset="-120"/>
              <a:ea typeface="Microsoft JhengHei UI" panose="020B0604030504040204" pitchFamily="34" charset="-120"/>
            </a:endParaRPr>
          </a:p>
          <a:p>
            <a:pPr marL="457200" indent="-457200">
              <a:lnSpc>
                <a:spcPct val="150000"/>
              </a:lnSpc>
              <a:buFont typeface="+mj-lt"/>
              <a:buAutoNum type="arabicPeriod"/>
            </a:pPr>
            <a:r>
              <a:rPr lang="zh-TW" altLang="en-US" sz="2400" dirty="0">
                <a:latin typeface="Microsoft JhengHei UI" panose="020B0604030504040204" pitchFamily="34" charset="-120"/>
                <a:ea typeface="Microsoft JhengHei UI" panose="020B0604030504040204" pitchFamily="34" charset="-120"/>
              </a:rPr>
              <a:t>在真實情況下，可能會同時遇到多個任務。</a:t>
            </a:r>
            <a:endParaRPr lang="en-US" altLang="zh-TW" sz="2400" dirty="0">
              <a:latin typeface="Microsoft JhengHei UI" panose="020B0604030504040204" pitchFamily="34" charset="-120"/>
              <a:ea typeface="Microsoft JhengHei UI" panose="020B0604030504040204" pitchFamily="34" charset="-120"/>
            </a:endParaRPr>
          </a:p>
          <a:p>
            <a:pPr marL="457200" indent="-457200">
              <a:lnSpc>
                <a:spcPct val="150000"/>
              </a:lnSpc>
              <a:buFont typeface="+mj-lt"/>
              <a:buAutoNum type="arabicPeriod"/>
            </a:pPr>
            <a:r>
              <a:rPr lang="en-US" altLang="zh-TW" sz="2400" dirty="0">
                <a:latin typeface="Microsoft JhengHei UI" panose="020B0604030504040204" pitchFamily="34" charset="-120"/>
                <a:ea typeface="Microsoft JhengHei UI" panose="020B0604030504040204" pitchFamily="34" charset="-120"/>
              </a:rPr>
              <a:t>3D</a:t>
            </a:r>
            <a:r>
              <a:rPr lang="zh-TW" altLang="en-US" sz="2400" dirty="0">
                <a:latin typeface="Microsoft JhengHei UI" panose="020B0604030504040204" pitchFamily="34" charset="-120"/>
                <a:ea typeface="Microsoft JhengHei UI" panose="020B0604030504040204" pitchFamily="34" charset="-120"/>
              </a:rPr>
              <a:t>凝視點的測量 </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模擬場景和真實世界仍有差異</a:t>
            </a:r>
            <a:r>
              <a:rPr lang="en-US" altLang="zh-TW" sz="2400" dirty="0">
                <a:latin typeface="Microsoft JhengHei UI" panose="020B0604030504040204" pitchFamily="34" charset="-120"/>
                <a:ea typeface="Microsoft JhengHei UI" panose="020B0604030504040204" pitchFamily="34" charset="-120"/>
              </a:rPr>
              <a:t>)</a:t>
            </a:r>
          </a:p>
          <a:p>
            <a:pPr marL="457200" indent="-457200">
              <a:lnSpc>
                <a:spcPct val="150000"/>
              </a:lnSpc>
              <a:buFont typeface="+mj-lt"/>
              <a:buAutoNum type="arabicPeriod"/>
            </a:pPr>
            <a:r>
              <a:rPr lang="zh-TW" altLang="en-US" sz="2400" dirty="0">
                <a:latin typeface="Microsoft JhengHei UI" panose="020B0604030504040204" pitchFamily="34" charset="-120"/>
                <a:ea typeface="Microsoft JhengHei UI" panose="020B0604030504040204" pitchFamily="34" charset="-120"/>
              </a:rPr>
              <a:t>聽覺次要任務的策略不同</a:t>
            </a:r>
            <a:endParaRPr lang="en-US" altLang="zh-TW" sz="2400" dirty="0">
              <a:latin typeface="Microsoft JhengHei UI" panose="020B0604030504040204" pitchFamily="34" charset="-120"/>
              <a:ea typeface="Microsoft JhengHei UI" panose="020B0604030504040204" pitchFamily="34" charset="-120"/>
            </a:endParaRPr>
          </a:p>
        </p:txBody>
      </p:sp>
      <p:sp>
        <p:nvSpPr>
          <p:cNvPr id="3" name="文字方塊 2">
            <a:extLst>
              <a:ext uri="{FF2B5EF4-FFF2-40B4-BE49-F238E27FC236}">
                <a16:creationId xmlns:a16="http://schemas.microsoft.com/office/drawing/2014/main" id="{37356C14-E297-06E4-07A2-9425A8DDCEA4}"/>
              </a:ext>
            </a:extLst>
          </p:cNvPr>
          <p:cNvSpPr txBox="1"/>
          <p:nvPr/>
        </p:nvSpPr>
        <p:spPr>
          <a:xfrm>
            <a:off x="199885" y="862338"/>
            <a:ext cx="2234907" cy="584775"/>
          </a:xfrm>
          <a:prstGeom prst="rect">
            <a:avLst/>
          </a:prstGeom>
          <a:noFill/>
        </p:spPr>
        <p:txBody>
          <a:bodyPr wrap="none" rtlCol="0">
            <a:spAutoFit/>
          </a:bodyPr>
          <a:lstStyle/>
          <a:p>
            <a:r>
              <a:rPr lang="en-US" altLang="zh-TW" sz="3200" b="1" dirty="0" err="1">
                <a:latin typeface="Microsoft JhengHei UI" panose="020B0604030504040204" pitchFamily="34" charset="-120"/>
                <a:ea typeface="Microsoft JhengHei UI" panose="020B0604030504040204" pitchFamily="34" charset="-120"/>
              </a:rPr>
              <a:t>Limiations</a:t>
            </a:r>
            <a:endParaRPr lang="zh-TW" altLang="en-US" sz="3200" dirty="0"/>
          </a:p>
        </p:txBody>
      </p:sp>
    </p:spTree>
    <p:extLst>
      <p:ext uri="{BB962C8B-B14F-4D97-AF65-F5344CB8AC3E}">
        <p14:creationId xmlns:p14="http://schemas.microsoft.com/office/powerpoint/2010/main" val="3239495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2970050" y="329959"/>
            <a:ext cx="9221950"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2840842"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8. Conclusion</a:t>
            </a:r>
            <a:endParaRPr lang="zh-TW" altLang="en-US" sz="3200" b="1" dirty="0">
              <a:latin typeface="Microsoft JhengHei UI" panose="020B0604030504040204" pitchFamily="34" charset="-120"/>
              <a:ea typeface="Microsoft JhengHei UI" panose="020B0604030504040204" pitchFamily="34" charset="-120"/>
            </a:endParaRPr>
          </a:p>
        </p:txBody>
      </p:sp>
      <p:sp>
        <p:nvSpPr>
          <p:cNvPr id="2" name="文字方塊 1">
            <a:extLst>
              <a:ext uri="{FF2B5EF4-FFF2-40B4-BE49-F238E27FC236}">
                <a16:creationId xmlns:a16="http://schemas.microsoft.com/office/drawing/2014/main" id="{648967B0-074E-4F0E-21D8-CF845EF3D108}"/>
              </a:ext>
            </a:extLst>
          </p:cNvPr>
          <p:cNvSpPr txBox="1"/>
          <p:nvPr/>
        </p:nvSpPr>
        <p:spPr>
          <a:xfrm>
            <a:off x="199885" y="1192192"/>
            <a:ext cx="11505098" cy="27978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我們檢查了眼動追踪指標的有效性，來顯示半自主駕駛時的視覺和聽覺任務心理工作量。 我們發現，當使用 </a:t>
            </a:r>
            <a:r>
              <a:rPr lang="en-US" altLang="zh-TW" sz="2400" dirty="0">
                <a:latin typeface="Microsoft JhengHei UI" panose="020B0604030504040204" pitchFamily="34" charset="-120"/>
                <a:ea typeface="Microsoft JhengHei UI" panose="020B0604030504040204" pitchFamily="34" charset="-120"/>
              </a:rPr>
              <a:t>NASA-TLX </a:t>
            </a:r>
            <a:r>
              <a:rPr lang="zh-TW" altLang="en-US" sz="2400" dirty="0">
                <a:latin typeface="Microsoft JhengHei UI" panose="020B0604030504040204" pitchFamily="34" charset="-120"/>
                <a:ea typeface="Microsoft JhengHei UI" panose="020B0604030504040204" pitchFamily="34" charset="-120"/>
              </a:rPr>
              <a:t>作為指標來表示心理工作量時，瞳孔直徑變化，掃視次數、掃視持續時間、注視次數和 </a:t>
            </a:r>
            <a:r>
              <a:rPr lang="en-US" altLang="zh-TW" sz="2400" dirty="0">
                <a:latin typeface="Microsoft JhengHei UI" panose="020B0604030504040204" pitchFamily="34" charset="-120"/>
                <a:ea typeface="Microsoft JhengHei UI" panose="020B0604030504040204" pitchFamily="34" charset="-120"/>
              </a:rPr>
              <a:t>3D </a:t>
            </a:r>
            <a:r>
              <a:rPr lang="zh-TW" altLang="en-US" sz="2400" dirty="0">
                <a:latin typeface="Microsoft JhengHei UI" panose="020B0604030504040204" pitchFamily="34" charset="-120"/>
                <a:ea typeface="Microsoft JhengHei UI" panose="020B0604030504040204" pitchFamily="34" charset="-120"/>
              </a:rPr>
              <a:t>凝視熵是腦力工作量的有效指標。 這些研究結果可應用於車載攝像頭駕駛員監控系統，以實時預測駕駛員的心理工作量，從而將有利於接管請求的自適應多模式界面設計。</a:t>
            </a:r>
            <a:endParaRPr lang="en-US" altLang="zh-TW" sz="24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738873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B6BD34BA-E492-0492-99C4-D1CCA8D32A7E}"/>
              </a:ext>
            </a:extLst>
          </p:cNvPr>
          <p:cNvCxnSpPr/>
          <p:nvPr/>
        </p:nvCxnSpPr>
        <p:spPr>
          <a:xfrm>
            <a:off x="0" y="353961"/>
            <a:ext cx="12192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直線接點 5">
            <a:extLst>
              <a:ext uri="{FF2B5EF4-FFF2-40B4-BE49-F238E27FC236}">
                <a16:creationId xmlns:a16="http://schemas.microsoft.com/office/drawing/2014/main" id="{19C4916E-57DF-0AF9-1634-FDD15405915F}"/>
              </a:ext>
            </a:extLst>
          </p:cNvPr>
          <p:cNvCxnSpPr/>
          <p:nvPr/>
        </p:nvCxnSpPr>
        <p:spPr>
          <a:xfrm>
            <a:off x="0" y="6504039"/>
            <a:ext cx="12192000" cy="0"/>
          </a:xfrm>
          <a:prstGeom prst="line">
            <a:avLst/>
          </a:prstGeom>
          <a:ln w="38100"/>
        </p:spPr>
        <p:style>
          <a:lnRef idx="1">
            <a:schemeClr val="dk1"/>
          </a:lnRef>
          <a:fillRef idx="0">
            <a:schemeClr val="dk1"/>
          </a:fillRef>
          <a:effectRef idx="0">
            <a:schemeClr val="dk1"/>
          </a:effectRef>
          <a:fontRef idx="minor">
            <a:schemeClr val="tx1"/>
          </a:fontRef>
        </p:style>
      </p:cxnSp>
      <p:grpSp>
        <p:nvGrpSpPr>
          <p:cNvPr id="18" name="群組 17">
            <a:extLst>
              <a:ext uri="{FF2B5EF4-FFF2-40B4-BE49-F238E27FC236}">
                <a16:creationId xmlns:a16="http://schemas.microsoft.com/office/drawing/2014/main" id="{783B9592-DA9C-1F7F-1690-C0C0C7240B08}"/>
              </a:ext>
            </a:extLst>
          </p:cNvPr>
          <p:cNvGrpSpPr/>
          <p:nvPr/>
        </p:nvGrpSpPr>
        <p:grpSpPr>
          <a:xfrm>
            <a:off x="487017" y="144554"/>
            <a:ext cx="775252" cy="425591"/>
            <a:chOff x="487017" y="144554"/>
            <a:chExt cx="775252" cy="425591"/>
          </a:xfrm>
        </p:grpSpPr>
        <p:sp>
          <p:nvSpPr>
            <p:cNvPr id="8" name="等腰三角形 7">
              <a:extLst>
                <a:ext uri="{FF2B5EF4-FFF2-40B4-BE49-F238E27FC236}">
                  <a16:creationId xmlns:a16="http://schemas.microsoft.com/office/drawing/2014/main" id="{AC710A0A-5D17-E757-8CB8-91F29D93F65C}"/>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等腰三角形 9">
              <a:extLst>
                <a:ext uri="{FF2B5EF4-FFF2-40B4-BE49-F238E27FC236}">
                  <a16:creationId xmlns:a16="http://schemas.microsoft.com/office/drawing/2014/main" id="{9FAB32F2-6CC9-26D4-9E8F-DB79F33405FE}"/>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 name="群組 16">
            <a:extLst>
              <a:ext uri="{FF2B5EF4-FFF2-40B4-BE49-F238E27FC236}">
                <a16:creationId xmlns:a16="http://schemas.microsoft.com/office/drawing/2014/main" id="{0C07E573-2F7C-2B5A-3428-E8C3F75CD2B5}"/>
              </a:ext>
            </a:extLst>
          </p:cNvPr>
          <p:cNvGrpSpPr/>
          <p:nvPr/>
        </p:nvGrpSpPr>
        <p:grpSpPr>
          <a:xfrm>
            <a:off x="11097044" y="6294632"/>
            <a:ext cx="763654" cy="418815"/>
            <a:chOff x="11097044" y="6294632"/>
            <a:chExt cx="763654" cy="418815"/>
          </a:xfrm>
        </p:grpSpPr>
        <p:sp>
          <p:nvSpPr>
            <p:cNvPr id="14" name="等腰三角形 13">
              <a:extLst>
                <a:ext uri="{FF2B5EF4-FFF2-40B4-BE49-F238E27FC236}">
                  <a16:creationId xmlns:a16="http://schemas.microsoft.com/office/drawing/2014/main" id="{C75914B3-6948-5877-7306-1BB547DB4234}"/>
                </a:ext>
              </a:extLst>
            </p:cNvPr>
            <p:cNvSpPr/>
            <p:nvPr/>
          </p:nvSpPr>
          <p:spPr>
            <a:xfrm rot="16200000">
              <a:off x="11507174" y="6359922"/>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等腰三角形 15">
              <a:extLst>
                <a:ext uri="{FF2B5EF4-FFF2-40B4-BE49-F238E27FC236}">
                  <a16:creationId xmlns:a16="http://schemas.microsoft.com/office/drawing/2014/main" id="{C8AEE289-4F62-E0F9-E573-3A345E6F84E7}"/>
                </a:ext>
              </a:extLst>
            </p:cNvPr>
            <p:cNvSpPr/>
            <p:nvPr/>
          </p:nvSpPr>
          <p:spPr>
            <a:xfrm rot="16200000">
              <a:off x="11031755" y="6359921"/>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0" name="文字方塊 19">
            <a:extLst>
              <a:ext uri="{FF2B5EF4-FFF2-40B4-BE49-F238E27FC236}">
                <a16:creationId xmlns:a16="http://schemas.microsoft.com/office/drawing/2014/main" id="{423E2EAE-B567-6658-8961-640DF47F83F6}"/>
              </a:ext>
            </a:extLst>
          </p:cNvPr>
          <p:cNvSpPr txBox="1"/>
          <p:nvPr/>
        </p:nvSpPr>
        <p:spPr>
          <a:xfrm>
            <a:off x="5191715" y="3015714"/>
            <a:ext cx="1808570" cy="826573"/>
          </a:xfrm>
          <a:prstGeom prst="rect">
            <a:avLst/>
          </a:prstGeom>
          <a:noFill/>
        </p:spPr>
        <p:txBody>
          <a:bodyPr wrap="square" rtlCol="0">
            <a:spAutoFit/>
          </a:bodyPr>
          <a:lstStyle/>
          <a:p>
            <a:pPr algn="ctr">
              <a:lnSpc>
                <a:spcPct val="150000"/>
              </a:lnSpc>
            </a:pPr>
            <a:r>
              <a:rPr lang="en-US" altLang="zh-TW" sz="3600" b="1" dirty="0">
                <a:latin typeface="Microsoft JhengHei UI" panose="020B0604030504040204" pitchFamily="34" charset="-120"/>
                <a:ea typeface="Microsoft JhengHei UI" panose="020B0604030504040204" pitchFamily="34" charset="-120"/>
              </a:rPr>
              <a:t>Thanks</a:t>
            </a:r>
            <a:endParaRPr lang="zh-TW" altLang="en-US" sz="36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40222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4877624" y="329959"/>
            <a:ext cx="7314376"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4748416"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1-1</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Take-over-Request</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4" name="文字方塊 13">
            <a:extLst>
              <a:ext uri="{FF2B5EF4-FFF2-40B4-BE49-F238E27FC236}">
                <a16:creationId xmlns:a16="http://schemas.microsoft.com/office/drawing/2014/main" id="{FFBE3C6B-B981-D3B9-54F9-C997CE898C63}"/>
              </a:ext>
            </a:extLst>
          </p:cNvPr>
          <p:cNvSpPr txBox="1"/>
          <p:nvPr/>
        </p:nvSpPr>
        <p:spPr>
          <a:xfrm>
            <a:off x="730195" y="1321255"/>
            <a:ext cx="10974788" cy="1689822"/>
          </a:xfrm>
          <a:prstGeom prst="rect">
            <a:avLst/>
          </a:prstGeom>
          <a:noFill/>
        </p:spPr>
        <p:txBody>
          <a:bodyPr wrap="square" rtlCol="0">
            <a:spAutoFit/>
          </a:bodyPr>
          <a:lstStyle/>
          <a:p>
            <a:pPr>
              <a:lnSpc>
                <a:spcPct val="150000"/>
              </a:lnSpc>
            </a:pPr>
            <a:r>
              <a:rPr lang="zh-TW" altLang="en-US" sz="2400" dirty="0">
                <a:latin typeface="Microsoft JhengHei UI" panose="020B0604030504040204" pitchFamily="34" charset="-120"/>
                <a:ea typeface="Microsoft JhengHei UI" panose="020B0604030504040204" pitchFamily="34" charset="-120"/>
              </a:rPr>
              <a:t>在 </a:t>
            </a:r>
            <a:r>
              <a:rPr lang="en-US" altLang="zh-TW" sz="2400" dirty="0">
                <a:latin typeface="Microsoft JhengHei UI" panose="020B0604030504040204" pitchFamily="34" charset="-120"/>
                <a:ea typeface="Microsoft JhengHei UI" panose="020B0604030504040204" pitchFamily="34" charset="-120"/>
              </a:rPr>
              <a:t>SAE</a:t>
            </a:r>
            <a:r>
              <a:rPr lang="zh-TW" altLang="en-US" sz="2400" dirty="0">
                <a:latin typeface="Microsoft JhengHei UI" panose="020B0604030504040204" pitchFamily="34" charset="-120"/>
                <a:ea typeface="Microsoft JhengHei UI" panose="020B0604030504040204" pitchFamily="34" charset="-120"/>
              </a:rPr>
              <a:t>（汽車工程師協會）</a:t>
            </a:r>
            <a:r>
              <a:rPr lang="en-US" altLang="zh-TW" sz="2400" dirty="0">
                <a:latin typeface="Microsoft JhengHei UI" panose="020B0604030504040204" pitchFamily="34" charset="-120"/>
                <a:ea typeface="Microsoft JhengHei UI" panose="020B0604030504040204" pitchFamily="34" charset="-120"/>
              </a:rPr>
              <a:t>Level 3</a:t>
            </a:r>
            <a:r>
              <a:rPr lang="zh-TW" altLang="en-US" sz="2400" dirty="0">
                <a:latin typeface="Microsoft JhengHei UI" panose="020B0604030504040204" pitchFamily="34" charset="-120"/>
                <a:ea typeface="Microsoft JhengHei UI" panose="020B0604030504040204" pitchFamily="34" charset="-120"/>
              </a:rPr>
              <a:t>，駕駛員無需監控駕駛環境，並且可以自由從事與駕駛無關的任務 </a:t>
            </a:r>
            <a:r>
              <a:rPr lang="en-US" altLang="zh-TW" sz="2400" dirty="0">
                <a:latin typeface="Microsoft JhengHei UI" panose="020B0604030504040204" pitchFamily="34" charset="-120"/>
                <a:ea typeface="Microsoft JhengHei UI" panose="020B0604030504040204" pitchFamily="34" charset="-120"/>
              </a:rPr>
              <a:t>(NDRT)</a:t>
            </a:r>
            <a:r>
              <a:rPr lang="zh-TW" altLang="en-US" sz="2400" dirty="0">
                <a:latin typeface="Microsoft JhengHei UI" panose="020B0604030504040204" pitchFamily="34" charset="-120"/>
                <a:ea typeface="Microsoft JhengHei UI" panose="020B0604030504040204" pitchFamily="34" charset="-120"/>
              </a:rPr>
              <a:t>，例如閱讀和使用智能手機。當自動系統遇到較複雜的情況且無法掌控時，自動化會發出</a:t>
            </a:r>
            <a:r>
              <a:rPr lang="en-US" altLang="zh-TW" sz="2400" b="1" dirty="0">
                <a:latin typeface="Microsoft JhengHei UI" panose="020B0604030504040204" pitchFamily="34" charset="-120"/>
                <a:ea typeface="Microsoft JhengHei UI" panose="020B0604030504040204" pitchFamily="34" charset="-120"/>
              </a:rPr>
              <a:t>TOR</a:t>
            </a:r>
            <a:r>
              <a:rPr lang="zh-TW" altLang="en-US" sz="2400" dirty="0">
                <a:latin typeface="Microsoft JhengHei UI" panose="020B0604030504040204" pitchFamily="34" charset="-120"/>
                <a:ea typeface="Microsoft JhengHei UI" panose="020B0604030504040204" pitchFamily="34" charset="-120"/>
              </a:rPr>
              <a:t>，要求駕駛員收回對車輛的控制權。</a:t>
            </a:r>
          </a:p>
        </p:txBody>
      </p:sp>
      <p:sp>
        <p:nvSpPr>
          <p:cNvPr id="3" name="文字方塊 2">
            <a:extLst>
              <a:ext uri="{FF2B5EF4-FFF2-40B4-BE49-F238E27FC236}">
                <a16:creationId xmlns:a16="http://schemas.microsoft.com/office/drawing/2014/main" id="{252F7058-377E-F9EE-F521-59575790C25C}"/>
              </a:ext>
            </a:extLst>
          </p:cNvPr>
          <p:cNvSpPr txBox="1"/>
          <p:nvPr/>
        </p:nvSpPr>
        <p:spPr>
          <a:xfrm>
            <a:off x="295524" y="603780"/>
            <a:ext cx="7170553" cy="584775"/>
          </a:xfrm>
          <a:prstGeom prst="rect">
            <a:avLst/>
          </a:prstGeom>
          <a:noFill/>
        </p:spPr>
        <p:txBody>
          <a:bodyPr wrap="none" rtlCol="0">
            <a:spAutoFit/>
          </a:bodyPr>
          <a:lstStyle/>
          <a:p>
            <a:r>
              <a:rPr lang="zh-TW" altLang="en-US" sz="3200" b="1" dirty="0">
                <a:latin typeface="Microsoft JhengHei UI" panose="020B0604030504040204" pitchFamily="34" charset="-120"/>
                <a:ea typeface="Microsoft JhengHei UI" panose="020B0604030504040204" pitchFamily="34" charset="-120"/>
              </a:rPr>
              <a:t>接管請求 </a:t>
            </a:r>
            <a:r>
              <a:rPr lang="en-US" altLang="zh-TW" sz="3200" b="1" dirty="0">
                <a:latin typeface="Microsoft JhengHei UI" panose="020B0604030504040204" pitchFamily="34" charset="-120"/>
                <a:ea typeface="Microsoft JhengHei UI" panose="020B0604030504040204" pitchFamily="34" charset="-120"/>
              </a:rPr>
              <a:t>(TOR</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 Take-over-Request)</a:t>
            </a:r>
            <a:endParaRPr lang="zh-TW" altLang="en-US" sz="3200" b="1" dirty="0">
              <a:latin typeface="Microsoft JhengHei UI" panose="020B0604030504040204" pitchFamily="34" charset="-120"/>
              <a:ea typeface="Microsoft JhengHei UI" panose="020B0604030504040204" pitchFamily="34" charset="-120"/>
            </a:endParaRPr>
          </a:p>
        </p:txBody>
      </p:sp>
      <p:sp>
        <p:nvSpPr>
          <p:cNvPr id="9" name="文字方塊 8">
            <a:extLst>
              <a:ext uri="{FF2B5EF4-FFF2-40B4-BE49-F238E27FC236}">
                <a16:creationId xmlns:a16="http://schemas.microsoft.com/office/drawing/2014/main" id="{B316FDE8-060E-A295-687F-E0B730AC121C}"/>
              </a:ext>
            </a:extLst>
          </p:cNvPr>
          <p:cNvSpPr txBox="1"/>
          <p:nvPr/>
        </p:nvSpPr>
        <p:spPr>
          <a:xfrm>
            <a:off x="295524" y="3056856"/>
            <a:ext cx="7742825" cy="584775"/>
          </a:xfrm>
          <a:prstGeom prst="rect">
            <a:avLst/>
          </a:prstGeom>
          <a:noFill/>
        </p:spPr>
        <p:txBody>
          <a:bodyPr wrap="none" rtlCol="0">
            <a:spAutoFit/>
          </a:bodyPr>
          <a:lstStyle/>
          <a:p>
            <a:r>
              <a:rPr lang="zh-TW" altLang="en-US" sz="3200" b="1" dirty="0">
                <a:latin typeface="Microsoft JhengHei UI" panose="020B0604030504040204" pitchFamily="34" charset="-120"/>
                <a:ea typeface="Microsoft JhengHei UI" panose="020B0604030504040204" pitchFamily="34" charset="-120"/>
              </a:rPr>
              <a:t>心理工作負荷 </a:t>
            </a:r>
            <a:r>
              <a:rPr lang="en-US" altLang="zh-TW" sz="3200" b="1" dirty="0">
                <a:latin typeface="Microsoft JhengHei UI" panose="020B0604030504040204" pitchFamily="34" charset="-120"/>
                <a:ea typeface="Microsoft JhengHei UI" panose="020B0604030504040204" pitchFamily="34" charset="-120"/>
              </a:rPr>
              <a:t>(MWL</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mental workload)</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3" name="文字方塊 12">
            <a:extLst>
              <a:ext uri="{FF2B5EF4-FFF2-40B4-BE49-F238E27FC236}">
                <a16:creationId xmlns:a16="http://schemas.microsoft.com/office/drawing/2014/main" id="{2AFE5F5D-25E9-F040-82CE-4894004CA81B}"/>
              </a:ext>
            </a:extLst>
          </p:cNvPr>
          <p:cNvSpPr txBox="1"/>
          <p:nvPr/>
        </p:nvSpPr>
        <p:spPr>
          <a:xfrm>
            <a:off x="730195" y="3772754"/>
            <a:ext cx="10974788" cy="1689822"/>
          </a:xfrm>
          <a:prstGeom prst="rect">
            <a:avLst/>
          </a:prstGeom>
          <a:noFill/>
        </p:spPr>
        <p:txBody>
          <a:bodyPr wrap="square" rtlCol="0">
            <a:spAutoFit/>
          </a:bodyPr>
          <a:lstStyle/>
          <a:p>
            <a:pPr>
              <a:lnSpc>
                <a:spcPct val="150000"/>
              </a:lnSpc>
            </a:pPr>
            <a:r>
              <a:rPr lang="en-US" altLang="zh-TW" sz="2400"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是探索人與技術設備之間交互的重要設計概念 </a:t>
            </a:r>
            <a:r>
              <a:rPr lang="en-US" altLang="zh-TW" sz="2400" dirty="0">
                <a:latin typeface="Microsoft JhengHei UI" panose="020B0604030504040204" pitchFamily="34" charset="-120"/>
                <a:ea typeface="Microsoft JhengHei UI" panose="020B0604030504040204" pitchFamily="34" charset="-120"/>
              </a:rPr>
              <a:t>(Longo ,2015) </a:t>
            </a:r>
            <a:r>
              <a:rPr lang="zh-TW" altLang="en-US" sz="2400" dirty="0">
                <a:latin typeface="Microsoft JhengHei UI" panose="020B0604030504040204" pitchFamily="34" charset="-120"/>
                <a:ea typeface="Microsoft JhengHei UI" panose="020B0604030504040204" pitchFamily="34" charset="-120"/>
              </a:rPr>
              <a:t>。為了用有效的方式發布</a:t>
            </a:r>
            <a:r>
              <a:rPr lang="en-US" altLang="zh-TW" sz="2400" dirty="0">
                <a:latin typeface="Microsoft JhengHei UI" panose="020B0604030504040204" pitchFamily="34" charset="-120"/>
                <a:ea typeface="Microsoft JhengHei UI" panose="020B0604030504040204" pitchFamily="34" charset="-120"/>
              </a:rPr>
              <a:t>TOR</a:t>
            </a:r>
            <a:r>
              <a:rPr lang="zh-TW" altLang="en-US" sz="2400" dirty="0">
                <a:latin typeface="Microsoft JhengHei UI" panose="020B0604030504040204" pitchFamily="34" charset="-120"/>
                <a:ea typeface="Microsoft JhengHei UI" panose="020B0604030504040204" pitchFamily="34" charset="-120"/>
              </a:rPr>
              <a:t>，並引起駕駛員的注意幫助他快速重建情境意識</a:t>
            </a:r>
            <a:r>
              <a:rPr lang="en-US" altLang="zh-TW" sz="2400" dirty="0">
                <a:latin typeface="Microsoft JhengHei UI" panose="020B0604030504040204" pitchFamily="34" charset="-120"/>
                <a:ea typeface="Microsoft JhengHei UI" panose="020B0604030504040204" pitchFamily="34" charset="-120"/>
              </a:rPr>
              <a:t>(SA</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 situation awareness)</a:t>
            </a:r>
            <a:r>
              <a:rPr lang="zh-TW" altLang="en-US" sz="2400" dirty="0">
                <a:latin typeface="Microsoft JhengHei UI" panose="020B0604030504040204" pitchFamily="34" charset="-120"/>
                <a:ea typeface="Microsoft JhengHei UI" panose="020B0604030504040204" pitchFamily="34" charset="-120"/>
              </a:rPr>
              <a:t>，因此每個</a:t>
            </a:r>
            <a:r>
              <a:rPr lang="en-US" altLang="zh-TW" sz="2400" dirty="0">
                <a:latin typeface="Microsoft JhengHei UI" panose="020B0604030504040204" pitchFamily="34" charset="-120"/>
                <a:ea typeface="Microsoft JhengHei UI" panose="020B0604030504040204" pitchFamily="34" charset="-120"/>
              </a:rPr>
              <a:t>TOR</a:t>
            </a:r>
            <a:r>
              <a:rPr lang="zh-TW" altLang="en-US" sz="2400" dirty="0">
                <a:latin typeface="Microsoft JhengHei UI" panose="020B0604030504040204" pitchFamily="34" charset="-120"/>
                <a:ea typeface="Microsoft JhengHei UI" panose="020B0604030504040204" pitchFamily="34" charset="-120"/>
              </a:rPr>
              <a:t>應在駕駛員身上設置盡可能低的</a:t>
            </a:r>
            <a:r>
              <a:rPr lang="en-US" altLang="zh-TW" sz="2400" b="1"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a:t>
            </a:r>
          </a:p>
        </p:txBody>
      </p:sp>
      <p:sp>
        <p:nvSpPr>
          <p:cNvPr id="2" name="文字方塊 1">
            <a:extLst>
              <a:ext uri="{FF2B5EF4-FFF2-40B4-BE49-F238E27FC236}">
                <a16:creationId xmlns:a16="http://schemas.microsoft.com/office/drawing/2014/main" id="{C3B852B2-7C8E-F019-2AD5-359FDDF9C2C7}"/>
              </a:ext>
            </a:extLst>
          </p:cNvPr>
          <p:cNvSpPr txBox="1"/>
          <p:nvPr/>
        </p:nvSpPr>
        <p:spPr>
          <a:xfrm>
            <a:off x="99060" y="5657648"/>
            <a:ext cx="12092940" cy="11358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根據研究</a:t>
            </a:r>
            <a:r>
              <a:rPr lang="en-US" altLang="zh-TW" sz="2400" dirty="0">
                <a:latin typeface="Microsoft JhengHei UI" panose="020B0604030504040204" pitchFamily="34" charset="-120"/>
                <a:ea typeface="Microsoft JhengHei UI" panose="020B0604030504040204" pitchFamily="34" charset="-120"/>
              </a:rPr>
              <a:t>(</a:t>
            </a:r>
            <a:r>
              <a:rPr lang="en-US" altLang="zh-TW" sz="2400" dirty="0" err="1">
                <a:latin typeface="Microsoft JhengHei UI" panose="020B0604030504040204" pitchFamily="34" charset="-120"/>
                <a:ea typeface="Microsoft JhengHei UI" panose="020B0604030504040204" pitchFamily="34" charset="-120"/>
              </a:rPr>
              <a:t>Bazilinskyy</a:t>
            </a:r>
            <a:r>
              <a:rPr lang="en-US" altLang="zh-TW" sz="2400" dirty="0">
                <a:latin typeface="Microsoft JhengHei UI" panose="020B0604030504040204" pitchFamily="34" charset="-120"/>
                <a:ea typeface="Microsoft JhengHei UI" panose="020B0604030504040204" pitchFamily="34" charset="-120"/>
              </a:rPr>
              <a:t> et al. , 2018 )</a:t>
            </a:r>
            <a:r>
              <a:rPr lang="zh-TW" altLang="en-US" sz="2400" dirty="0">
                <a:latin typeface="Microsoft JhengHei UI" panose="020B0604030504040204" pitchFamily="34" charset="-120"/>
                <a:ea typeface="Microsoft JhengHei UI" panose="020B0604030504040204" pitchFamily="34" charset="-120"/>
              </a:rPr>
              <a:t>指出在最高緊迫性情況多模式</a:t>
            </a:r>
            <a:r>
              <a:rPr lang="en-US" altLang="zh-TW" sz="2400" dirty="0">
                <a:latin typeface="Microsoft JhengHei UI" panose="020B0604030504040204" pitchFamily="34" charset="-120"/>
                <a:ea typeface="Microsoft JhengHei UI" panose="020B0604030504040204" pitchFamily="34" charset="-120"/>
              </a:rPr>
              <a:t>TORs</a:t>
            </a:r>
            <a:r>
              <a:rPr lang="zh-TW" altLang="en-US" sz="2400" dirty="0">
                <a:latin typeface="Microsoft JhengHei UI" panose="020B0604030504040204" pitchFamily="34" charset="-120"/>
                <a:ea typeface="Microsoft JhengHei UI" panose="020B0604030504040204" pitchFamily="34" charset="-120"/>
              </a:rPr>
              <a:t>是最佳首選，而最低緊迫性情況聽覺</a:t>
            </a:r>
            <a:r>
              <a:rPr lang="en-US" altLang="zh-TW" sz="2400" dirty="0">
                <a:latin typeface="Microsoft JhengHei UI" panose="020B0604030504040204" pitchFamily="34" charset="-120"/>
                <a:ea typeface="Microsoft JhengHei UI" panose="020B0604030504040204" pitchFamily="34" charset="-120"/>
              </a:rPr>
              <a:t>TOR</a:t>
            </a:r>
            <a:r>
              <a:rPr lang="zh-TW" altLang="en-US" sz="2400" dirty="0">
                <a:latin typeface="Microsoft JhengHei UI" panose="020B0604030504040204" pitchFamily="34" charset="-120"/>
                <a:ea typeface="Microsoft JhengHei UI" panose="020B0604030504040204" pitchFamily="34" charset="-120"/>
              </a:rPr>
              <a:t>首選。然而視覺</a:t>
            </a:r>
            <a:r>
              <a:rPr lang="en-US" altLang="zh-TW" sz="2400" dirty="0">
                <a:latin typeface="Microsoft JhengHei UI" panose="020B0604030504040204" pitchFamily="34" charset="-120"/>
                <a:ea typeface="Microsoft JhengHei UI" panose="020B0604030504040204" pitchFamily="34" charset="-120"/>
              </a:rPr>
              <a:t>TOR</a:t>
            </a:r>
            <a:r>
              <a:rPr lang="zh-TW" altLang="en-US" sz="2400" dirty="0">
                <a:latin typeface="Microsoft JhengHei UI" panose="020B0604030504040204" pitchFamily="34" charset="-120"/>
                <a:ea typeface="Microsoft JhengHei UI" panose="020B0604030504040204" pitchFamily="34" charset="-120"/>
              </a:rPr>
              <a:t>又比觸覺</a:t>
            </a:r>
            <a:r>
              <a:rPr lang="en-US" altLang="zh-TW" sz="2400" dirty="0">
                <a:latin typeface="Microsoft JhengHei UI" panose="020B0604030504040204" pitchFamily="34" charset="-120"/>
                <a:ea typeface="Microsoft JhengHei UI" panose="020B0604030504040204" pitchFamily="34" charset="-120"/>
              </a:rPr>
              <a:t>TOR</a:t>
            </a:r>
            <a:r>
              <a:rPr lang="zh-TW" altLang="en-US" sz="2400" dirty="0">
                <a:latin typeface="Microsoft JhengHei UI" panose="020B0604030504040204" pitchFamily="34" charset="-120"/>
                <a:ea typeface="Microsoft JhengHei UI" panose="020B0604030504040204" pitchFamily="34" charset="-120"/>
              </a:rPr>
              <a:t>來的好。</a:t>
            </a:r>
          </a:p>
        </p:txBody>
      </p:sp>
    </p:spTree>
    <p:extLst>
      <p:ext uri="{BB962C8B-B14F-4D97-AF65-F5344CB8AC3E}">
        <p14:creationId xmlns:p14="http://schemas.microsoft.com/office/powerpoint/2010/main" val="84816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4877624" y="329959"/>
            <a:ext cx="7314376"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4748416"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1-1</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Take-over-Request</a:t>
            </a:r>
            <a:endParaRPr lang="zh-TW" altLang="en-US" sz="3200" b="1" dirty="0">
              <a:latin typeface="Microsoft JhengHei UI" panose="020B0604030504040204" pitchFamily="34" charset="-120"/>
              <a:ea typeface="Microsoft JhengHei UI" panose="020B0604030504040204" pitchFamily="34" charset="-120"/>
            </a:endParaRPr>
          </a:p>
        </p:txBody>
      </p:sp>
      <p:pic>
        <p:nvPicPr>
          <p:cNvPr id="2" name="圖片 1">
            <a:extLst>
              <a:ext uri="{FF2B5EF4-FFF2-40B4-BE49-F238E27FC236}">
                <a16:creationId xmlns:a16="http://schemas.microsoft.com/office/drawing/2014/main" id="{5636EB0C-2199-5F20-BCA0-F9802A9B270D}"/>
              </a:ext>
            </a:extLst>
          </p:cNvPr>
          <p:cNvPicPr>
            <a:picLocks noChangeAspect="1"/>
          </p:cNvPicPr>
          <p:nvPr/>
        </p:nvPicPr>
        <p:blipFill rotWithShape="1">
          <a:blip r:embed="rId3"/>
          <a:srcRect l="3989" r="2317"/>
          <a:stretch/>
        </p:blipFill>
        <p:spPr>
          <a:xfrm>
            <a:off x="2153061" y="890732"/>
            <a:ext cx="7885877" cy="5709983"/>
          </a:xfrm>
          <a:prstGeom prst="rect">
            <a:avLst/>
          </a:prstGeom>
          <a:ln>
            <a:solidFill>
              <a:schemeClr val="tx1"/>
            </a:solidFill>
          </a:ln>
        </p:spPr>
      </p:pic>
    </p:spTree>
    <p:extLst>
      <p:ext uri="{BB962C8B-B14F-4D97-AF65-F5344CB8AC3E}">
        <p14:creationId xmlns:p14="http://schemas.microsoft.com/office/powerpoint/2010/main" val="333698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5061969" y="329959"/>
            <a:ext cx="7130031"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4932761"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1-2</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Eye tracking metrics</a:t>
            </a:r>
            <a:endParaRPr lang="zh-TW" altLang="en-US" sz="3200" b="1" dirty="0">
              <a:latin typeface="Microsoft JhengHei UI" panose="020B0604030504040204" pitchFamily="34" charset="-120"/>
              <a:ea typeface="Microsoft JhengHei UI" panose="020B0604030504040204" pitchFamily="34" charset="-120"/>
            </a:endParaRPr>
          </a:p>
        </p:txBody>
      </p:sp>
      <p:sp>
        <p:nvSpPr>
          <p:cNvPr id="3" name="文字方塊 2">
            <a:extLst>
              <a:ext uri="{FF2B5EF4-FFF2-40B4-BE49-F238E27FC236}">
                <a16:creationId xmlns:a16="http://schemas.microsoft.com/office/drawing/2014/main" id="{7C032BE9-ADD0-0E94-5B90-236A9E099B6D}"/>
              </a:ext>
            </a:extLst>
          </p:cNvPr>
          <p:cNvSpPr txBox="1"/>
          <p:nvPr/>
        </p:nvSpPr>
        <p:spPr>
          <a:xfrm>
            <a:off x="561703" y="1854241"/>
            <a:ext cx="11143280" cy="27978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在市場上或正在開發的大多數自動駕駛車輛中，駕駛員使用相機，並通過計算機視覺實時分析來分析駕駛員的行為，因此哪個認知通道被占用就可以從攝像機圖項中確認，但是</a:t>
            </a:r>
            <a:r>
              <a:rPr lang="zh-TW" altLang="en-US" sz="2400" u="sng" dirty="0">
                <a:latin typeface="Microsoft JhengHei UI" panose="020B0604030504040204" pitchFamily="34" charset="-120"/>
                <a:ea typeface="Microsoft JhengHei UI" panose="020B0604030504040204" pitchFamily="34" charset="-120"/>
              </a:rPr>
              <a:t>單憑視頻不足以確定駕駛員的</a:t>
            </a:r>
            <a:r>
              <a:rPr lang="en-US" altLang="zh-TW" sz="2400" u="sng"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b="1" dirty="0">
                <a:latin typeface="Microsoft JhengHei UI" panose="020B0604030504040204" pitchFamily="34" charset="-120"/>
                <a:ea typeface="Microsoft JhengHei UI" panose="020B0604030504040204" pitchFamily="34" charset="-120"/>
              </a:rPr>
              <a:t>眼動追蹤指標</a:t>
            </a:r>
            <a:r>
              <a:rPr lang="zh-TW" altLang="en-US" sz="2400" dirty="0">
                <a:latin typeface="Microsoft JhengHei UI" panose="020B0604030504040204" pitchFamily="34" charset="-120"/>
                <a:ea typeface="Microsoft JhengHei UI" panose="020B0604030504040204" pitchFamily="34" charset="-120"/>
              </a:rPr>
              <a:t>已被證明是半自動駕駛和其他研究領域</a:t>
            </a:r>
            <a:r>
              <a:rPr lang="en-US" altLang="zh-TW" sz="2400" dirty="0">
                <a:latin typeface="Microsoft JhengHei UI" panose="020B0604030504040204" pitchFamily="34" charset="-120"/>
                <a:ea typeface="Microsoft JhengHei UI" panose="020B0604030504040204" pitchFamily="34" charset="-120"/>
              </a:rPr>
              <a:t>(ex.</a:t>
            </a:r>
            <a:r>
              <a:rPr lang="zh-TW" altLang="en-US" sz="2400" dirty="0">
                <a:latin typeface="Microsoft JhengHei UI" panose="020B0604030504040204" pitchFamily="34" charset="-120"/>
                <a:ea typeface="Microsoft JhengHei UI" panose="020B0604030504040204" pitchFamily="34" charset="-120"/>
              </a:rPr>
              <a:t>外科訓練、一般心理研究</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中多任務性能令人信服的指標。</a:t>
            </a:r>
          </a:p>
        </p:txBody>
      </p:sp>
      <p:sp>
        <p:nvSpPr>
          <p:cNvPr id="8" name="文字方塊 7">
            <a:extLst>
              <a:ext uri="{FF2B5EF4-FFF2-40B4-BE49-F238E27FC236}">
                <a16:creationId xmlns:a16="http://schemas.microsoft.com/office/drawing/2014/main" id="{9A1E9565-3D59-3F3D-89E9-9013CA53AAEE}"/>
              </a:ext>
            </a:extLst>
          </p:cNvPr>
          <p:cNvSpPr txBox="1"/>
          <p:nvPr/>
        </p:nvSpPr>
        <p:spPr>
          <a:xfrm>
            <a:off x="295524" y="1079259"/>
            <a:ext cx="7117654" cy="584775"/>
          </a:xfrm>
          <a:prstGeom prst="rect">
            <a:avLst/>
          </a:prstGeom>
          <a:noFill/>
        </p:spPr>
        <p:txBody>
          <a:bodyPr wrap="none" rtlCol="0">
            <a:spAutoFit/>
          </a:bodyPr>
          <a:lstStyle/>
          <a:p>
            <a:r>
              <a:rPr lang="zh-TW" altLang="en-US" sz="3200" b="1" dirty="0">
                <a:latin typeface="Microsoft JhengHei UI" panose="020B0604030504040204" pitchFamily="34" charset="-120"/>
                <a:ea typeface="Microsoft JhengHei UI" panose="020B0604030504040204" pitchFamily="34" charset="-120"/>
              </a:rPr>
              <a:t> 眼動追蹤指標</a:t>
            </a:r>
            <a:r>
              <a:rPr lang="en-US" altLang="zh-TW" sz="3200" b="1" dirty="0">
                <a:latin typeface="Microsoft JhengHei UI" panose="020B0604030504040204" pitchFamily="34" charset="-120"/>
                <a:ea typeface="Microsoft JhengHei UI" panose="020B0604030504040204" pitchFamily="34" charset="-120"/>
              </a:rPr>
              <a:t> (Eye tracking metrics)</a:t>
            </a:r>
            <a:endParaRPr lang="zh-TW" altLang="en-US" sz="32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17548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5061969" y="329959"/>
            <a:ext cx="7130031"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4932761"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1-2</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Eye tracking metrics</a:t>
            </a:r>
            <a:endParaRPr lang="zh-TW" altLang="en-US" sz="3200" b="1" dirty="0">
              <a:latin typeface="Microsoft JhengHei UI" panose="020B0604030504040204" pitchFamily="34" charset="-120"/>
              <a:ea typeface="Microsoft JhengHei UI" panose="020B0604030504040204" pitchFamily="34" charset="-120"/>
            </a:endParaRPr>
          </a:p>
        </p:txBody>
      </p:sp>
      <p:sp>
        <p:nvSpPr>
          <p:cNvPr id="3" name="文字方塊 2">
            <a:extLst>
              <a:ext uri="{FF2B5EF4-FFF2-40B4-BE49-F238E27FC236}">
                <a16:creationId xmlns:a16="http://schemas.microsoft.com/office/drawing/2014/main" id="{7C032BE9-ADD0-0E94-5B90-236A9E099B6D}"/>
              </a:ext>
            </a:extLst>
          </p:cNvPr>
          <p:cNvSpPr txBox="1"/>
          <p:nvPr/>
        </p:nvSpPr>
        <p:spPr>
          <a:xfrm>
            <a:off x="730195" y="1806621"/>
            <a:ext cx="10974788" cy="5013808"/>
          </a:xfrm>
          <a:prstGeom prst="rect">
            <a:avLst/>
          </a:prstGeom>
          <a:noFill/>
        </p:spPr>
        <p:txBody>
          <a:bodyPr wrap="square" rtlCol="0">
            <a:spAutoFit/>
          </a:bodyPr>
          <a:lstStyle/>
          <a:p>
            <a:pPr>
              <a:lnSpc>
                <a:spcPct val="150000"/>
              </a:lnSpc>
            </a:pPr>
            <a:r>
              <a:rPr lang="zh-TW" altLang="en-US" sz="2400" dirty="0">
                <a:latin typeface="Microsoft JhengHei UI" panose="020B0604030504040204" pitchFamily="34" charset="-120"/>
                <a:ea typeface="Microsoft JhengHei UI" panose="020B0604030504040204" pitchFamily="34" charset="-120"/>
              </a:rPr>
              <a:t>已經被認為是</a:t>
            </a:r>
            <a:r>
              <a:rPr lang="en-US" altLang="zh-TW" sz="2400"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的有利指標 </a:t>
            </a:r>
            <a:r>
              <a:rPr lang="en-US" altLang="zh-TW" sz="2400" dirty="0">
                <a:latin typeface="Microsoft JhengHei UI" panose="020B0604030504040204" pitchFamily="34" charset="-120"/>
                <a:ea typeface="Microsoft JhengHei UI" panose="020B0604030504040204" pitchFamily="34" charset="-120"/>
              </a:rPr>
              <a:t>:</a:t>
            </a:r>
          </a:p>
          <a:p>
            <a:pPr marL="342900" indent="9525">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 瞳孔直徑變化 </a:t>
            </a:r>
            <a:r>
              <a:rPr lang="en-US" altLang="zh-TW" sz="2400" dirty="0">
                <a:latin typeface="Microsoft JhengHei UI" panose="020B0604030504040204" pitchFamily="34" charset="-120"/>
                <a:ea typeface="Microsoft JhengHei UI" panose="020B0604030504040204" pitchFamily="34" charset="-120"/>
              </a:rPr>
              <a:t>(</a:t>
            </a:r>
            <a:r>
              <a:rPr lang="en-US" altLang="zh-TW" sz="2400" dirty="0" err="1">
                <a:latin typeface="Microsoft JhengHei UI" panose="020B0604030504040204" pitchFamily="34" charset="-120"/>
                <a:ea typeface="Microsoft JhengHei UI" panose="020B0604030504040204" pitchFamily="34" charset="-120"/>
              </a:rPr>
              <a:t>Matton</a:t>
            </a:r>
            <a:r>
              <a:rPr lang="en-US" altLang="zh-TW" sz="2400" dirty="0">
                <a:latin typeface="Microsoft JhengHei UI" panose="020B0604030504040204" pitchFamily="34" charset="-120"/>
                <a:ea typeface="Microsoft JhengHei UI" panose="020B0604030504040204" pitchFamily="34" charset="-120"/>
              </a:rPr>
              <a:t> et al. ,2020 ; Li et al. ,2020 ; </a:t>
            </a:r>
            <a:r>
              <a:rPr lang="en-US" altLang="zh-TW" sz="2400" dirty="0" err="1">
                <a:latin typeface="Microsoft JhengHei UI" panose="020B0604030504040204" pitchFamily="34" charset="-120"/>
                <a:ea typeface="Microsoft JhengHei UI" panose="020B0604030504040204" pitchFamily="34" charset="-120"/>
              </a:rPr>
              <a:t>Niezgoda</a:t>
            </a:r>
            <a:r>
              <a:rPr lang="en-US" altLang="zh-TW" sz="2400" dirty="0">
                <a:latin typeface="Microsoft JhengHei UI" panose="020B0604030504040204" pitchFamily="34" charset="-120"/>
                <a:ea typeface="Microsoft JhengHei UI" panose="020B0604030504040204" pitchFamily="34" charset="-120"/>
              </a:rPr>
              <a:t> et al. , 2015)</a:t>
            </a:r>
          </a:p>
          <a:p>
            <a:pPr marL="342900" indent="9525">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 眨眼持續時間 </a:t>
            </a:r>
            <a:r>
              <a:rPr lang="en-US" altLang="zh-TW" sz="2400" dirty="0">
                <a:latin typeface="Microsoft JhengHei UI" panose="020B0604030504040204" pitchFamily="34" charset="-120"/>
                <a:ea typeface="Microsoft JhengHei UI" panose="020B0604030504040204" pitchFamily="34" charset="-120"/>
              </a:rPr>
              <a:t>(Benedetto et al. , 2010)</a:t>
            </a:r>
          </a:p>
          <a:p>
            <a:pPr marL="342900" indent="9525">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 水平注視分散 </a:t>
            </a:r>
            <a:r>
              <a:rPr lang="en-US" altLang="zh-TW" sz="2400" dirty="0">
                <a:latin typeface="Microsoft JhengHei UI" panose="020B0604030504040204" pitchFamily="34" charset="-120"/>
                <a:ea typeface="Microsoft JhengHei UI" panose="020B0604030504040204" pitchFamily="34" charset="-120"/>
              </a:rPr>
              <a:t>(Wang et al. , 2014)</a:t>
            </a:r>
          </a:p>
          <a:p>
            <a:pPr marL="342900" indent="9525">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 眨眼頻率 </a:t>
            </a:r>
            <a:r>
              <a:rPr lang="en-US" altLang="zh-TW" sz="2400" dirty="0">
                <a:latin typeface="Microsoft JhengHei UI" panose="020B0604030504040204" pitchFamily="34" charset="-120"/>
                <a:ea typeface="Microsoft JhengHei UI" panose="020B0604030504040204" pitchFamily="34" charset="-120"/>
              </a:rPr>
              <a:t>(Faure et al. , 2016 ; </a:t>
            </a:r>
            <a:r>
              <a:rPr lang="en-US" altLang="zh-TW" sz="2400" dirty="0" err="1">
                <a:latin typeface="Microsoft JhengHei UI" panose="020B0604030504040204" pitchFamily="34" charset="-120"/>
                <a:ea typeface="Microsoft JhengHei UI" panose="020B0604030504040204" pitchFamily="34" charset="-120"/>
              </a:rPr>
              <a:t>Chihara</a:t>
            </a:r>
            <a:r>
              <a:rPr lang="en-US" altLang="zh-TW" sz="2400" dirty="0">
                <a:latin typeface="Microsoft JhengHei UI" panose="020B0604030504040204" pitchFamily="34" charset="-120"/>
                <a:ea typeface="Microsoft JhengHei UI" panose="020B0604030504040204" pitchFamily="34" charset="-120"/>
              </a:rPr>
              <a:t> et al. , 2020)</a:t>
            </a:r>
          </a:p>
          <a:p>
            <a:pPr marL="342900" indent="9525">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 注視持續時間</a:t>
            </a:r>
            <a:endParaRPr lang="en-US" altLang="zh-TW" sz="2400" dirty="0">
              <a:latin typeface="Microsoft JhengHei UI" panose="020B0604030504040204" pitchFamily="34" charset="-120"/>
              <a:ea typeface="Microsoft JhengHei UI" panose="020B0604030504040204" pitchFamily="34" charset="-120"/>
            </a:endParaRPr>
          </a:p>
          <a:p>
            <a:pPr marL="342900" indent="9525">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 掃視次數 </a:t>
            </a:r>
            <a:r>
              <a:rPr lang="en-US" altLang="zh-TW" sz="2400" dirty="0">
                <a:latin typeface="Microsoft JhengHei UI" panose="020B0604030504040204" pitchFamily="34" charset="-120"/>
                <a:ea typeface="Microsoft JhengHei UI" panose="020B0604030504040204" pitchFamily="34" charset="-120"/>
              </a:rPr>
              <a:t>(Huang et al. , 2019)</a:t>
            </a:r>
          </a:p>
          <a:p>
            <a:pPr marL="342900" indent="9525">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 水平眼球旋轉的標準差</a:t>
            </a:r>
            <a:r>
              <a:rPr lang="en-US" altLang="zh-TW" sz="2400" dirty="0">
                <a:latin typeface="Microsoft JhengHei UI" panose="020B0604030504040204" pitchFamily="34" charset="-120"/>
                <a:ea typeface="Microsoft JhengHei UI" panose="020B0604030504040204" pitchFamily="34" charset="-120"/>
              </a:rPr>
              <a:t>(SD) (</a:t>
            </a:r>
            <a:r>
              <a:rPr lang="en-US" altLang="zh-TW" sz="2400" dirty="0" err="1">
                <a:latin typeface="Microsoft JhengHei UI" panose="020B0604030504040204" pitchFamily="34" charset="-120"/>
                <a:ea typeface="Microsoft JhengHei UI" panose="020B0604030504040204" pitchFamily="34" charset="-120"/>
              </a:rPr>
              <a:t>Chilhara</a:t>
            </a:r>
            <a:r>
              <a:rPr lang="en-US" altLang="zh-TW" sz="2400" dirty="0">
                <a:latin typeface="Microsoft JhengHei UI" panose="020B0604030504040204" pitchFamily="34" charset="-120"/>
                <a:ea typeface="Microsoft JhengHei UI" panose="020B0604030504040204" pitchFamily="34" charset="-120"/>
              </a:rPr>
              <a:t> et al. , 2020)</a:t>
            </a:r>
          </a:p>
          <a:p>
            <a:pPr marL="342900" indent="9525">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 注視點偏差 </a:t>
            </a:r>
            <a:r>
              <a:rPr lang="en-US" altLang="zh-TW" sz="2400" dirty="0">
                <a:latin typeface="Microsoft JhengHei UI" panose="020B0604030504040204" pitchFamily="34" charset="-120"/>
                <a:ea typeface="Microsoft JhengHei UI" panose="020B0604030504040204" pitchFamily="34" charset="-120"/>
              </a:rPr>
              <a:t>(</a:t>
            </a:r>
            <a:r>
              <a:rPr lang="en-US" altLang="zh-TW" sz="2400" dirty="0" err="1">
                <a:latin typeface="Microsoft JhengHei UI" panose="020B0604030504040204" pitchFamily="34" charset="-120"/>
                <a:ea typeface="Microsoft JhengHei UI" panose="020B0604030504040204" pitchFamily="34" charset="-120"/>
              </a:rPr>
              <a:t>Kosch</a:t>
            </a:r>
            <a:r>
              <a:rPr lang="en-US" altLang="zh-TW" sz="2400" dirty="0">
                <a:latin typeface="Microsoft JhengHei UI" panose="020B0604030504040204" pitchFamily="34" charset="-120"/>
                <a:ea typeface="Microsoft JhengHei UI" panose="020B0604030504040204" pitchFamily="34" charset="-120"/>
              </a:rPr>
              <a:t> &amp; </a:t>
            </a:r>
            <a:r>
              <a:rPr lang="en-US" altLang="zh-TW" sz="2400" dirty="0" err="1">
                <a:latin typeface="Microsoft JhengHei UI" panose="020B0604030504040204" pitchFamily="34" charset="-120"/>
                <a:ea typeface="Microsoft JhengHei UI" panose="020B0604030504040204" pitchFamily="34" charset="-120"/>
              </a:rPr>
              <a:t>Hassib</a:t>
            </a:r>
            <a:r>
              <a:rPr lang="en-US" altLang="zh-TW" sz="2400" dirty="0">
                <a:latin typeface="Microsoft JhengHei UI" panose="020B0604030504040204" pitchFamily="34" charset="-120"/>
                <a:ea typeface="Microsoft JhengHei UI" panose="020B0604030504040204" pitchFamily="34" charset="-120"/>
              </a:rPr>
              <a:t> , 2018)</a:t>
            </a:r>
            <a:endParaRPr lang="zh-TW" altLang="en-US" sz="2400" dirty="0">
              <a:latin typeface="Microsoft JhengHei UI" panose="020B0604030504040204" pitchFamily="34" charset="-120"/>
              <a:ea typeface="Microsoft JhengHei UI" panose="020B0604030504040204" pitchFamily="34" charset="-120"/>
            </a:endParaRPr>
          </a:p>
        </p:txBody>
      </p:sp>
      <p:sp>
        <p:nvSpPr>
          <p:cNvPr id="8" name="文字方塊 7">
            <a:extLst>
              <a:ext uri="{FF2B5EF4-FFF2-40B4-BE49-F238E27FC236}">
                <a16:creationId xmlns:a16="http://schemas.microsoft.com/office/drawing/2014/main" id="{9A1E9565-3D59-3F3D-89E9-9013CA53AAEE}"/>
              </a:ext>
            </a:extLst>
          </p:cNvPr>
          <p:cNvSpPr txBox="1"/>
          <p:nvPr/>
        </p:nvSpPr>
        <p:spPr>
          <a:xfrm>
            <a:off x="295524" y="1079259"/>
            <a:ext cx="7117654" cy="584775"/>
          </a:xfrm>
          <a:prstGeom prst="rect">
            <a:avLst/>
          </a:prstGeom>
          <a:noFill/>
        </p:spPr>
        <p:txBody>
          <a:bodyPr wrap="none" rtlCol="0">
            <a:spAutoFit/>
          </a:bodyPr>
          <a:lstStyle/>
          <a:p>
            <a:r>
              <a:rPr lang="zh-TW" altLang="en-US" sz="3200" b="1" dirty="0">
                <a:latin typeface="Microsoft JhengHei UI" panose="020B0604030504040204" pitchFamily="34" charset="-120"/>
                <a:ea typeface="Microsoft JhengHei UI" panose="020B0604030504040204" pitchFamily="34" charset="-120"/>
              </a:rPr>
              <a:t> 眼動追蹤指標</a:t>
            </a:r>
            <a:r>
              <a:rPr lang="en-US" altLang="zh-TW" sz="3200" b="1" dirty="0">
                <a:latin typeface="Microsoft JhengHei UI" panose="020B0604030504040204" pitchFamily="34" charset="-120"/>
                <a:ea typeface="Microsoft JhengHei UI" panose="020B0604030504040204" pitchFamily="34" charset="-120"/>
              </a:rPr>
              <a:t> (Eye tracking metrics)</a:t>
            </a:r>
            <a:endParaRPr lang="zh-TW" altLang="en-US" sz="32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70284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3114321" y="329959"/>
            <a:ext cx="9077679"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2985113"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2.</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Hypotheses</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1EFBF6A7-093D-5670-0464-5FE28F432E3A}"/>
              </a:ext>
            </a:extLst>
          </p:cNvPr>
          <p:cNvSpPr txBox="1"/>
          <p:nvPr/>
        </p:nvSpPr>
        <p:spPr>
          <a:xfrm>
            <a:off x="620135" y="1315928"/>
            <a:ext cx="11177445" cy="1135824"/>
          </a:xfrm>
          <a:prstGeom prst="rect">
            <a:avLst/>
          </a:prstGeom>
          <a:noFill/>
        </p:spPr>
        <p:txBody>
          <a:bodyPr wrap="square" rtlCol="0">
            <a:spAutoFit/>
          </a:bodyPr>
          <a:lstStyle/>
          <a:p>
            <a:pPr>
              <a:lnSpc>
                <a:spcPct val="150000"/>
              </a:lnSpc>
            </a:pPr>
            <a:r>
              <a:rPr lang="zh-TW" altLang="en-US" sz="2400" dirty="0">
                <a:latin typeface="Microsoft JhengHei UI" panose="020B0604030504040204" pitchFamily="34" charset="-120"/>
                <a:ea typeface="Microsoft JhengHei UI" panose="020B0604030504040204" pitchFamily="34" charset="-120"/>
              </a:rPr>
              <a:t>根據以往的研究，聽覺任務在半自動駕駛過程中，駕駛員的</a:t>
            </a:r>
            <a:r>
              <a:rPr lang="en-US" altLang="zh-TW" sz="2400" dirty="0">
                <a:latin typeface="Microsoft JhengHei UI" panose="020B0604030504040204" pitchFamily="34" charset="-120"/>
                <a:ea typeface="Microsoft JhengHei UI" panose="020B0604030504040204" pitchFamily="34" charset="-120"/>
              </a:rPr>
              <a:t>MWL</a:t>
            </a:r>
            <a:r>
              <a:rPr lang="zh-TW" altLang="en-US" sz="2400" dirty="0">
                <a:latin typeface="Microsoft JhengHei UI" panose="020B0604030504040204" pitchFamily="34" charset="-120"/>
                <a:ea typeface="Microsoft JhengHei UI" panose="020B0604030504040204" pitchFamily="34" charset="-120"/>
              </a:rPr>
              <a:t>影響並尚未得到證實，因此提出了兩個假設 </a:t>
            </a:r>
            <a:r>
              <a:rPr lang="en-US" altLang="zh-TW" sz="2400" dirty="0">
                <a:latin typeface="Microsoft JhengHei UI" panose="020B0604030504040204" pitchFamily="34" charset="-120"/>
                <a:ea typeface="Microsoft JhengHei UI" panose="020B0604030504040204" pitchFamily="34" charset="-120"/>
              </a:rPr>
              <a:t>:</a:t>
            </a:r>
          </a:p>
        </p:txBody>
      </p:sp>
      <p:sp>
        <p:nvSpPr>
          <p:cNvPr id="3" name="文字方塊 2">
            <a:extLst>
              <a:ext uri="{FF2B5EF4-FFF2-40B4-BE49-F238E27FC236}">
                <a16:creationId xmlns:a16="http://schemas.microsoft.com/office/drawing/2014/main" id="{1CCADD24-0B09-C294-A7C2-86A3C0912FB8}"/>
              </a:ext>
            </a:extLst>
          </p:cNvPr>
          <p:cNvSpPr txBox="1"/>
          <p:nvPr/>
        </p:nvSpPr>
        <p:spPr>
          <a:xfrm>
            <a:off x="323618" y="2857343"/>
            <a:ext cx="11770478" cy="622606"/>
          </a:xfrm>
          <a:prstGeom prst="rect">
            <a:avLst/>
          </a:prstGeom>
          <a:noFill/>
        </p:spPr>
        <p:txBody>
          <a:bodyPr wrap="square" rtlCol="0">
            <a:spAutoFit/>
          </a:bodyPr>
          <a:lstStyle/>
          <a:p>
            <a:pPr>
              <a:lnSpc>
                <a:spcPct val="150000"/>
              </a:lnSpc>
            </a:pPr>
            <a:r>
              <a:rPr lang="en-US" altLang="zh-TW" sz="2600" b="1" dirty="0">
                <a:latin typeface="Microsoft JhengHei UI" panose="020B0604030504040204" pitchFamily="34" charset="-120"/>
                <a:ea typeface="Microsoft JhengHei UI" panose="020B0604030504040204" pitchFamily="34" charset="-120"/>
              </a:rPr>
              <a:t>H1</a:t>
            </a:r>
            <a:r>
              <a:rPr lang="zh-TW" altLang="en-US" sz="2600" b="1" dirty="0">
                <a:latin typeface="Microsoft JhengHei UI" panose="020B0604030504040204" pitchFamily="34" charset="-120"/>
                <a:ea typeface="Microsoft JhengHei UI" panose="020B0604030504040204" pitchFamily="34" charset="-120"/>
              </a:rPr>
              <a:t> </a:t>
            </a:r>
            <a:r>
              <a:rPr lang="en-US" altLang="zh-TW" sz="2600" b="1" dirty="0">
                <a:latin typeface="Microsoft JhengHei UI" panose="020B0604030504040204" pitchFamily="34" charset="-120"/>
                <a:ea typeface="Microsoft JhengHei UI" panose="020B0604030504040204" pitchFamily="34" charset="-120"/>
              </a:rPr>
              <a:t>:</a:t>
            </a:r>
            <a:r>
              <a:rPr lang="zh-TW" altLang="en-US" sz="2600" b="1" dirty="0">
                <a:latin typeface="Microsoft JhengHei UI" panose="020B0604030504040204" pitchFamily="34" charset="-120"/>
                <a:ea typeface="Microsoft JhengHei UI" panose="020B0604030504040204" pitchFamily="34" charset="-120"/>
              </a:rPr>
              <a:t> 在視覺和聽覺多任務情況下，不同的半自主級別對駕駛員施加不同的</a:t>
            </a:r>
            <a:r>
              <a:rPr lang="en-US" altLang="zh-TW" sz="2600" b="1" dirty="0">
                <a:latin typeface="Microsoft JhengHei UI" panose="020B0604030504040204" pitchFamily="34" charset="-120"/>
                <a:ea typeface="Microsoft JhengHei UI" panose="020B0604030504040204" pitchFamily="34" charset="-120"/>
              </a:rPr>
              <a:t>MWL</a:t>
            </a:r>
          </a:p>
        </p:txBody>
      </p:sp>
      <p:sp>
        <p:nvSpPr>
          <p:cNvPr id="9" name="文字方塊 8">
            <a:extLst>
              <a:ext uri="{FF2B5EF4-FFF2-40B4-BE49-F238E27FC236}">
                <a16:creationId xmlns:a16="http://schemas.microsoft.com/office/drawing/2014/main" id="{4093CA94-CDD5-637D-DBA5-EE73043CA063}"/>
              </a:ext>
            </a:extLst>
          </p:cNvPr>
          <p:cNvSpPr txBox="1"/>
          <p:nvPr/>
        </p:nvSpPr>
        <p:spPr>
          <a:xfrm>
            <a:off x="323618" y="4339836"/>
            <a:ext cx="11177445" cy="622606"/>
          </a:xfrm>
          <a:prstGeom prst="rect">
            <a:avLst/>
          </a:prstGeom>
          <a:noFill/>
        </p:spPr>
        <p:txBody>
          <a:bodyPr wrap="square" rtlCol="0">
            <a:spAutoFit/>
          </a:bodyPr>
          <a:lstStyle/>
          <a:p>
            <a:pPr>
              <a:lnSpc>
                <a:spcPct val="150000"/>
              </a:lnSpc>
            </a:pPr>
            <a:r>
              <a:rPr lang="en-US" altLang="zh-TW" sz="2600" b="1" dirty="0">
                <a:latin typeface="Microsoft JhengHei UI" panose="020B0604030504040204" pitchFamily="34" charset="-120"/>
                <a:ea typeface="Microsoft JhengHei UI" panose="020B0604030504040204" pitchFamily="34" charset="-120"/>
              </a:rPr>
              <a:t>H2</a:t>
            </a:r>
            <a:r>
              <a:rPr lang="zh-TW" altLang="en-US" sz="2600" b="1" dirty="0">
                <a:latin typeface="Microsoft JhengHei UI" panose="020B0604030504040204" pitchFamily="34" charset="-120"/>
                <a:ea typeface="Microsoft JhengHei UI" panose="020B0604030504040204" pitchFamily="34" charset="-120"/>
              </a:rPr>
              <a:t> </a:t>
            </a:r>
            <a:r>
              <a:rPr lang="en-US" altLang="zh-TW" sz="2600" b="1" dirty="0">
                <a:latin typeface="Microsoft JhengHei UI" panose="020B0604030504040204" pitchFamily="34" charset="-120"/>
                <a:ea typeface="Microsoft JhengHei UI" panose="020B0604030504040204" pitchFamily="34" charset="-120"/>
              </a:rPr>
              <a:t>:</a:t>
            </a:r>
            <a:r>
              <a:rPr lang="zh-TW" altLang="en-US" sz="2600" b="1" dirty="0">
                <a:latin typeface="Microsoft JhengHei UI" panose="020B0604030504040204" pitchFamily="34" charset="-120"/>
                <a:ea typeface="Microsoft JhengHei UI" panose="020B0604030504040204" pitchFamily="34" charset="-120"/>
              </a:rPr>
              <a:t> 眼動追蹤指標是視覺和聽覺多任務情況下</a:t>
            </a:r>
            <a:r>
              <a:rPr lang="en-US" altLang="zh-TW" sz="2600" b="1" dirty="0">
                <a:latin typeface="Microsoft JhengHei UI" panose="020B0604030504040204" pitchFamily="34" charset="-120"/>
                <a:ea typeface="Microsoft JhengHei UI" panose="020B0604030504040204" pitchFamily="34" charset="-120"/>
              </a:rPr>
              <a:t>MWL</a:t>
            </a:r>
            <a:r>
              <a:rPr lang="zh-TW" altLang="en-US" sz="2600" b="1" dirty="0">
                <a:latin typeface="Microsoft JhengHei UI" panose="020B0604030504040204" pitchFamily="34" charset="-120"/>
                <a:ea typeface="Microsoft JhengHei UI" panose="020B0604030504040204" pitchFamily="34" charset="-120"/>
              </a:rPr>
              <a:t>級預測的有效指標</a:t>
            </a:r>
            <a:endParaRPr lang="en-US" altLang="zh-TW" sz="2600" b="1" dirty="0">
              <a:latin typeface="Microsoft JhengHei UI" panose="020B0604030504040204" pitchFamily="34" charset="-120"/>
              <a:ea typeface="Microsoft JhengHei UI" panose="020B0604030504040204" pitchFamily="34" charset="-120"/>
            </a:endParaRPr>
          </a:p>
        </p:txBody>
      </p:sp>
      <p:sp>
        <p:nvSpPr>
          <p:cNvPr id="13" name="文字方塊 12">
            <a:extLst>
              <a:ext uri="{FF2B5EF4-FFF2-40B4-BE49-F238E27FC236}">
                <a16:creationId xmlns:a16="http://schemas.microsoft.com/office/drawing/2014/main" id="{1BF04A30-E788-EBA9-BA18-FD4A3E809B9B}"/>
              </a:ext>
            </a:extLst>
          </p:cNvPr>
          <p:cNvSpPr txBox="1"/>
          <p:nvPr/>
        </p:nvSpPr>
        <p:spPr>
          <a:xfrm>
            <a:off x="989414" y="3440121"/>
            <a:ext cx="8616462" cy="581826"/>
          </a:xfrm>
          <a:prstGeom prst="rect">
            <a:avLst/>
          </a:prstGeom>
          <a:noFill/>
        </p:spPr>
        <p:txBody>
          <a:bodyPr wrap="square" rtlCol="0">
            <a:spAutoFit/>
          </a:bodyPr>
          <a:lstStyle/>
          <a:p>
            <a:pPr>
              <a:lnSpc>
                <a:spcPct val="150000"/>
              </a:lnSpc>
            </a:pPr>
            <a:r>
              <a:rPr lang="zh-TW" altLang="en-US" sz="2400" dirty="0">
                <a:solidFill>
                  <a:schemeClr val="tx1">
                    <a:lumMod val="50000"/>
                    <a:lumOff val="50000"/>
                  </a:schemeClr>
                </a:solidFill>
                <a:latin typeface="Microsoft JhengHei UI" panose="020B0604030504040204" pitchFamily="34" charset="-120"/>
                <a:ea typeface="Microsoft JhengHei UI" panose="020B0604030504040204" pitchFamily="34" charset="-120"/>
              </a:rPr>
              <a:t>→側重於聽覺任務是否將不同的</a:t>
            </a:r>
            <a:r>
              <a:rPr lang="en-US" altLang="zh-TW" sz="2400" dirty="0">
                <a:solidFill>
                  <a:schemeClr val="tx1">
                    <a:lumMod val="50000"/>
                    <a:lumOff val="50000"/>
                  </a:schemeClr>
                </a:solidFill>
                <a:latin typeface="Microsoft JhengHei UI" panose="020B0604030504040204" pitchFamily="34" charset="-120"/>
                <a:ea typeface="Microsoft JhengHei UI" panose="020B0604030504040204" pitchFamily="34" charset="-120"/>
              </a:rPr>
              <a:t>MWL</a:t>
            </a:r>
            <a:r>
              <a:rPr lang="zh-TW" altLang="en-US" sz="2400" dirty="0">
                <a:solidFill>
                  <a:schemeClr val="tx1">
                    <a:lumMod val="50000"/>
                    <a:lumOff val="50000"/>
                  </a:schemeClr>
                </a:solidFill>
                <a:latin typeface="Microsoft JhengHei UI" panose="020B0604030504040204" pitchFamily="34" charset="-120"/>
                <a:ea typeface="Microsoft JhengHei UI" panose="020B0604030504040204" pitchFamily="34" charset="-120"/>
              </a:rPr>
              <a:t>至於不同的自動駕駛級別</a:t>
            </a:r>
            <a:endParaRPr lang="en-US" altLang="zh-TW" sz="2400" dirty="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sp>
        <p:nvSpPr>
          <p:cNvPr id="17" name="文字方塊 16">
            <a:extLst>
              <a:ext uri="{FF2B5EF4-FFF2-40B4-BE49-F238E27FC236}">
                <a16:creationId xmlns:a16="http://schemas.microsoft.com/office/drawing/2014/main" id="{4846564A-A00F-240B-CD94-1F3B6AAE9B96}"/>
              </a:ext>
            </a:extLst>
          </p:cNvPr>
          <p:cNvSpPr txBox="1"/>
          <p:nvPr/>
        </p:nvSpPr>
        <p:spPr>
          <a:xfrm>
            <a:off x="989413" y="4981536"/>
            <a:ext cx="10321150" cy="581826"/>
          </a:xfrm>
          <a:prstGeom prst="rect">
            <a:avLst/>
          </a:prstGeom>
          <a:noFill/>
        </p:spPr>
        <p:txBody>
          <a:bodyPr wrap="square" rtlCol="0">
            <a:spAutoFit/>
          </a:bodyPr>
          <a:lstStyle/>
          <a:p>
            <a:pPr>
              <a:lnSpc>
                <a:spcPct val="150000"/>
              </a:lnSpc>
            </a:pPr>
            <a:r>
              <a:rPr lang="zh-TW" altLang="en-US" sz="2400" dirty="0">
                <a:solidFill>
                  <a:schemeClr val="tx1">
                    <a:lumMod val="50000"/>
                    <a:lumOff val="50000"/>
                  </a:schemeClr>
                </a:solidFill>
                <a:latin typeface="Microsoft JhengHei UI" panose="020B0604030504040204" pitchFamily="34" charset="-120"/>
                <a:ea typeface="Microsoft JhengHei UI" panose="020B0604030504040204" pitchFamily="34" charset="-120"/>
              </a:rPr>
              <a:t>→檢驗使用眼動追蹤指標來預測</a:t>
            </a:r>
            <a:r>
              <a:rPr lang="en-US" altLang="zh-TW" sz="2400" dirty="0">
                <a:solidFill>
                  <a:schemeClr val="tx1">
                    <a:lumMod val="50000"/>
                    <a:lumOff val="50000"/>
                  </a:schemeClr>
                </a:solidFill>
                <a:latin typeface="Microsoft JhengHei UI" panose="020B0604030504040204" pitchFamily="34" charset="-120"/>
                <a:ea typeface="Microsoft JhengHei UI" panose="020B0604030504040204" pitchFamily="34" charset="-120"/>
              </a:rPr>
              <a:t>MWL</a:t>
            </a:r>
            <a:r>
              <a:rPr lang="zh-TW" altLang="en-US" sz="2400" dirty="0">
                <a:solidFill>
                  <a:schemeClr val="tx1">
                    <a:lumMod val="50000"/>
                    <a:lumOff val="50000"/>
                  </a:schemeClr>
                </a:solidFill>
                <a:latin typeface="Microsoft JhengHei UI" panose="020B0604030504040204" pitchFamily="34" charset="-120"/>
                <a:ea typeface="Microsoft JhengHei UI" panose="020B0604030504040204" pitchFamily="34" charset="-120"/>
              </a:rPr>
              <a:t>水平的可能性</a:t>
            </a:r>
            <a:endParaRPr lang="en-US" altLang="zh-TW" sz="2400" dirty="0">
              <a:solidFill>
                <a:schemeClr val="tx1">
                  <a:lumMod val="50000"/>
                  <a:lumOff val="50000"/>
                </a:schemeClr>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76218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8561325" y="329959"/>
            <a:ext cx="3630675"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8432117"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3-1</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General methods – Driving simulation</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1EFBF6A7-093D-5670-0464-5FE28F432E3A}"/>
              </a:ext>
            </a:extLst>
          </p:cNvPr>
          <p:cNvSpPr txBox="1"/>
          <p:nvPr/>
        </p:nvSpPr>
        <p:spPr>
          <a:xfrm>
            <a:off x="129208" y="893310"/>
            <a:ext cx="11177445" cy="11358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修改</a:t>
            </a:r>
            <a:r>
              <a:rPr lang="en-US" altLang="zh-TW" sz="2400" dirty="0">
                <a:latin typeface="Microsoft JhengHei UI" panose="020B0604030504040204" pitchFamily="34" charset="-120"/>
                <a:ea typeface="Microsoft JhengHei UI" panose="020B0604030504040204" pitchFamily="34" charset="-120"/>
              </a:rPr>
              <a:t>Dash</a:t>
            </a:r>
            <a:r>
              <a:rPr lang="zh-TW" altLang="en-US" sz="2400" dirty="0">
                <a:latin typeface="Microsoft JhengHei UI" panose="020B0604030504040204" pitchFamily="34" charset="-120"/>
                <a:ea typeface="Microsoft JhengHei UI" panose="020B0604030504040204" pitchFamily="34" charset="-120"/>
              </a:rPr>
              <a:t>自動駕駛模擬器的半自動駕駛模擬器。</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駕駛模擬包括三個自動駕駛級別 </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SAE</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Level 0 </a:t>
            </a:r>
            <a:r>
              <a:rPr lang="zh-TW" altLang="en-US" sz="2400" dirty="0">
                <a:latin typeface="Microsoft JhengHei UI" panose="020B0604030504040204" pitchFamily="34" charset="-120"/>
                <a:ea typeface="Microsoft JhengHei UI" panose="020B0604030504040204" pitchFamily="34" charset="-120"/>
              </a:rPr>
              <a:t>、</a:t>
            </a:r>
            <a:r>
              <a:rPr lang="en-US" altLang="zh-TW" sz="2400" dirty="0">
                <a:latin typeface="Microsoft JhengHei UI" panose="020B0604030504040204" pitchFamily="34" charset="-120"/>
                <a:ea typeface="Microsoft JhengHei UI" panose="020B0604030504040204" pitchFamily="34" charset="-120"/>
              </a:rPr>
              <a:t>1 </a:t>
            </a:r>
            <a:r>
              <a:rPr lang="zh-TW" altLang="en-US" sz="2400" dirty="0">
                <a:latin typeface="Microsoft JhengHei UI" panose="020B0604030504040204" pitchFamily="34" charset="-120"/>
                <a:ea typeface="Microsoft JhengHei UI" panose="020B0604030504040204" pitchFamily="34" charset="-120"/>
              </a:rPr>
              <a:t>、</a:t>
            </a:r>
            <a:r>
              <a:rPr lang="en-US" altLang="zh-TW" sz="2400" dirty="0">
                <a:latin typeface="Microsoft JhengHei UI" panose="020B0604030504040204" pitchFamily="34" charset="-120"/>
                <a:ea typeface="Microsoft JhengHei UI" panose="020B0604030504040204" pitchFamily="34" charset="-120"/>
              </a:rPr>
              <a:t>2</a:t>
            </a:r>
          </a:p>
        </p:txBody>
      </p:sp>
      <p:sp>
        <p:nvSpPr>
          <p:cNvPr id="23" name="文字方塊 22">
            <a:extLst>
              <a:ext uri="{FF2B5EF4-FFF2-40B4-BE49-F238E27FC236}">
                <a16:creationId xmlns:a16="http://schemas.microsoft.com/office/drawing/2014/main" id="{A7749993-CB4C-35EC-D512-DCFA21419024}"/>
              </a:ext>
            </a:extLst>
          </p:cNvPr>
          <p:cNvSpPr txBox="1"/>
          <p:nvPr/>
        </p:nvSpPr>
        <p:spPr>
          <a:xfrm>
            <a:off x="129207" y="1977068"/>
            <a:ext cx="11177445" cy="5818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在 </a:t>
            </a:r>
            <a:r>
              <a:rPr lang="en-US" altLang="zh-TW" sz="2400" dirty="0">
                <a:latin typeface="Microsoft JhengHei UI" panose="020B0604030504040204" pitchFamily="34" charset="-120"/>
                <a:ea typeface="Microsoft JhengHei UI" panose="020B0604030504040204" pitchFamily="34" charset="-120"/>
              </a:rPr>
              <a:t>SAE</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Level</a:t>
            </a:r>
            <a:r>
              <a:rPr lang="zh-TW" altLang="en-US" sz="2400" dirty="0">
                <a:latin typeface="Microsoft JhengHei UI" panose="020B0604030504040204" pitchFamily="34" charset="-120"/>
                <a:ea typeface="Microsoft JhengHei UI" panose="020B0604030504040204" pitchFamily="34" charset="-120"/>
              </a:rPr>
              <a:t> </a:t>
            </a:r>
            <a:r>
              <a:rPr lang="en-US" altLang="zh-TW" sz="2400" dirty="0">
                <a:latin typeface="Microsoft JhengHei UI" panose="020B0604030504040204" pitchFamily="34" charset="-120"/>
                <a:ea typeface="Microsoft JhengHei UI" panose="020B0604030504040204" pitchFamily="34" charset="-120"/>
              </a:rPr>
              <a:t>1</a:t>
            </a:r>
            <a:r>
              <a:rPr lang="zh-TW" altLang="en-US" sz="2400" dirty="0">
                <a:latin typeface="Microsoft JhengHei UI" panose="020B0604030504040204" pitchFamily="34" charset="-120"/>
                <a:ea typeface="Microsoft JhengHei UI" panose="020B0604030504040204" pitchFamily="34" charset="-120"/>
              </a:rPr>
              <a:t>，自主系統負責速度控制，而駕駛員控制車輪</a:t>
            </a:r>
            <a:endParaRPr lang="en-US" altLang="zh-TW" sz="2400" dirty="0">
              <a:latin typeface="Microsoft JhengHei UI" panose="020B0604030504040204" pitchFamily="34" charset="-120"/>
              <a:ea typeface="Microsoft JhengHei UI" panose="020B0604030504040204" pitchFamily="34" charset="-120"/>
            </a:endParaRPr>
          </a:p>
        </p:txBody>
      </p:sp>
      <p:sp>
        <p:nvSpPr>
          <p:cNvPr id="25" name="文字方塊 24">
            <a:extLst>
              <a:ext uri="{FF2B5EF4-FFF2-40B4-BE49-F238E27FC236}">
                <a16:creationId xmlns:a16="http://schemas.microsoft.com/office/drawing/2014/main" id="{D30E6888-9986-B70B-803F-A700D723B8CB}"/>
              </a:ext>
            </a:extLst>
          </p:cNvPr>
          <p:cNvSpPr txBox="1"/>
          <p:nvPr/>
        </p:nvSpPr>
        <p:spPr>
          <a:xfrm>
            <a:off x="129205" y="2507925"/>
            <a:ext cx="11704983" cy="11358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參與者們用鍵盤控制模擬器。與使用方向盤及踏板的駕駛模擬相比，這種駕駛模擬器不太逼真控制，未來改進。</a:t>
            </a:r>
            <a:endParaRPr lang="en-US" altLang="zh-TW" sz="2400" dirty="0">
              <a:latin typeface="Microsoft JhengHei UI" panose="020B0604030504040204" pitchFamily="34" charset="-120"/>
              <a:ea typeface="Microsoft JhengHei UI" panose="020B0604030504040204" pitchFamily="34" charset="-120"/>
            </a:endParaRPr>
          </a:p>
        </p:txBody>
      </p:sp>
      <p:sp>
        <p:nvSpPr>
          <p:cNvPr id="27" name="文字方塊 26">
            <a:extLst>
              <a:ext uri="{FF2B5EF4-FFF2-40B4-BE49-F238E27FC236}">
                <a16:creationId xmlns:a16="http://schemas.microsoft.com/office/drawing/2014/main" id="{82DDA674-D08B-4CCD-113E-4F6CB1BAAD19}"/>
              </a:ext>
            </a:extLst>
          </p:cNvPr>
          <p:cNvSpPr txBox="1"/>
          <p:nvPr/>
        </p:nvSpPr>
        <p:spPr>
          <a:xfrm>
            <a:off x="129204" y="3623592"/>
            <a:ext cx="6202977" cy="27978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在實驗過程中參與者可能會被告知自動駕駛可能無效，並被要求時刻監控駕駛環境。車頭時間和車道保持狀態可以通過結合使用者介面</a:t>
            </a:r>
            <a:r>
              <a:rPr lang="en-US" altLang="zh-TW" sz="2400" dirty="0">
                <a:latin typeface="Microsoft JhengHei UI" panose="020B0604030504040204" pitchFamily="34" charset="-120"/>
                <a:ea typeface="Microsoft JhengHei UI" panose="020B0604030504040204" pitchFamily="34" charset="-120"/>
              </a:rPr>
              <a:t>(UI , user interface)</a:t>
            </a:r>
            <a:r>
              <a:rPr lang="zh-TW" altLang="en-US" sz="2400" dirty="0">
                <a:latin typeface="Microsoft JhengHei UI" panose="020B0604030504040204" pitchFamily="34" charset="-120"/>
                <a:ea typeface="Microsoft JhengHei UI" panose="020B0604030504040204" pitchFamily="34" charset="-120"/>
              </a:rPr>
              <a:t>信息和模擬車輛動力學進行連續檢查</a:t>
            </a:r>
            <a:endParaRPr lang="en-US" altLang="zh-TW" sz="2400" dirty="0">
              <a:latin typeface="Microsoft JhengHei UI" panose="020B0604030504040204" pitchFamily="34" charset="-120"/>
              <a:ea typeface="Microsoft JhengHei UI" panose="020B0604030504040204" pitchFamily="34" charset="-120"/>
            </a:endParaRPr>
          </a:p>
        </p:txBody>
      </p:sp>
      <p:grpSp>
        <p:nvGrpSpPr>
          <p:cNvPr id="31" name="群組 30">
            <a:extLst>
              <a:ext uri="{FF2B5EF4-FFF2-40B4-BE49-F238E27FC236}">
                <a16:creationId xmlns:a16="http://schemas.microsoft.com/office/drawing/2014/main" id="{51D4AFE1-C424-6F12-CBB4-D525AA289A6C}"/>
              </a:ext>
            </a:extLst>
          </p:cNvPr>
          <p:cNvGrpSpPr/>
          <p:nvPr/>
        </p:nvGrpSpPr>
        <p:grpSpPr>
          <a:xfrm>
            <a:off x="6332181" y="3489396"/>
            <a:ext cx="5859817" cy="3066208"/>
            <a:chOff x="6202977" y="3568502"/>
            <a:chExt cx="5859817" cy="3066208"/>
          </a:xfrm>
        </p:grpSpPr>
        <p:grpSp>
          <p:nvGrpSpPr>
            <p:cNvPr id="21" name="群組 20">
              <a:extLst>
                <a:ext uri="{FF2B5EF4-FFF2-40B4-BE49-F238E27FC236}">
                  <a16:creationId xmlns:a16="http://schemas.microsoft.com/office/drawing/2014/main" id="{1D8EAFF6-86DB-FB04-0005-44557A14F65A}"/>
                </a:ext>
              </a:extLst>
            </p:cNvPr>
            <p:cNvGrpSpPr/>
            <p:nvPr/>
          </p:nvGrpSpPr>
          <p:grpSpPr>
            <a:xfrm>
              <a:off x="6202977" y="3642652"/>
              <a:ext cx="5859817" cy="2992058"/>
              <a:chOff x="6231925" y="2873778"/>
              <a:chExt cx="5859817" cy="2992058"/>
            </a:xfrm>
          </p:grpSpPr>
          <p:pic>
            <p:nvPicPr>
              <p:cNvPr id="8" name="圖片 7">
                <a:extLst>
                  <a:ext uri="{FF2B5EF4-FFF2-40B4-BE49-F238E27FC236}">
                    <a16:creationId xmlns:a16="http://schemas.microsoft.com/office/drawing/2014/main" id="{41D226B4-0800-D8AC-0F47-B6090FA67A2A}"/>
                  </a:ext>
                </a:extLst>
              </p:cNvPr>
              <p:cNvPicPr>
                <a:picLocks noChangeAspect="1"/>
              </p:cNvPicPr>
              <p:nvPr/>
            </p:nvPicPr>
            <p:blipFill>
              <a:blip r:embed="rId3"/>
              <a:stretch>
                <a:fillRect/>
              </a:stretch>
            </p:blipFill>
            <p:spPr>
              <a:xfrm>
                <a:off x="6231925" y="2873778"/>
                <a:ext cx="5859817" cy="2992058"/>
              </a:xfrm>
              <a:prstGeom prst="rect">
                <a:avLst/>
              </a:prstGeom>
            </p:spPr>
          </p:pic>
          <p:grpSp>
            <p:nvGrpSpPr>
              <p:cNvPr id="20" name="群組 19">
                <a:extLst>
                  <a:ext uri="{FF2B5EF4-FFF2-40B4-BE49-F238E27FC236}">
                    <a16:creationId xmlns:a16="http://schemas.microsoft.com/office/drawing/2014/main" id="{B41D07C0-EB25-4B84-6BD6-1C871D825734}"/>
                  </a:ext>
                </a:extLst>
              </p:cNvPr>
              <p:cNvGrpSpPr/>
              <p:nvPr/>
            </p:nvGrpSpPr>
            <p:grpSpPr>
              <a:xfrm>
                <a:off x="8115006" y="3429000"/>
                <a:ext cx="2958842" cy="1478253"/>
                <a:chOff x="8115006" y="3429000"/>
                <a:chExt cx="2958842" cy="1478253"/>
              </a:xfrm>
            </p:grpSpPr>
            <p:sp>
              <p:nvSpPr>
                <p:cNvPr id="11" name="橢圓 10">
                  <a:extLst>
                    <a:ext uri="{FF2B5EF4-FFF2-40B4-BE49-F238E27FC236}">
                      <a16:creationId xmlns:a16="http://schemas.microsoft.com/office/drawing/2014/main" id="{F1584B17-A8F9-50A5-BCB1-852494AD29FD}"/>
                    </a:ext>
                  </a:extLst>
                </p:cNvPr>
                <p:cNvSpPr/>
                <p:nvPr/>
              </p:nvSpPr>
              <p:spPr>
                <a:xfrm>
                  <a:off x="9415848" y="3832361"/>
                  <a:ext cx="1186249" cy="1074892"/>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1CE8D3E7-3899-9E7B-251B-7EF7162A8BB3}"/>
                    </a:ext>
                  </a:extLst>
                </p:cNvPr>
                <p:cNvSpPr/>
                <p:nvPr/>
              </p:nvSpPr>
              <p:spPr>
                <a:xfrm>
                  <a:off x="8753662" y="3832361"/>
                  <a:ext cx="575689" cy="808928"/>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DBF6E9B2-DF88-139A-09DF-33619518F822}"/>
                    </a:ext>
                  </a:extLst>
                </p:cNvPr>
                <p:cNvSpPr txBox="1"/>
                <p:nvPr/>
              </p:nvSpPr>
              <p:spPr>
                <a:xfrm>
                  <a:off x="9735020" y="3429000"/>
                  <a:ext cx="1338828" cy="369332"/>
                </a:xfrm>
                <a:prstGeom prst="rect">
                  <a:avLst/>
                </a:prstGeom>
                <a:noFill/>
              </p:spPr>
              <p:txBody>
                <a:bodyPr wrap="none" rtlCol="0">
                  <a:spAutoFit/>
                </a:bodyPr>
                <a:lstStyle/>
                <a:p>
                  <a:r>
                    <a:rPr lang="zh-TW" altLang="en-US" b="1" dirty="0">
                      <a:solidFill>
                        <a:schemeClr val="bg1"/>
                      </a:solidFill>
                      <a:latin typeface="Microsoft JhengHei UI" panose="020B0604030504040204" pitchFamily="34" charset="-120"/>
                      <a:ea typeface="Microsoft JhengHei UI" panose="020B0604030504040204" pitchFamily="34" charset="-120"/>
                    </a:rPr>
                    <a:t>動態障礙物</a:t>
                  </a:r>
                </a:p>
              </p:txBody>
            </p:sp>
            <p:sp>
              <p:nvSpPr>
                <p:cNvPr id="19" name="文字方塊 18">
                  <a:extLst>
                    <a:ext uri="{FF2B5EF4-FFF2-40B4-BE49-F238E27FC236}">
                      <a16:creationId xmlns:a16="http://schemas.microsoft.com/office/drawing/2014/main" id="{49938224-CE47-A19B-288A-4CB7BEC2EB8D}"/>
                    </a:ext>
                  </a:extLst>
                </p:cNvPr>
                <p:cNvSpPr txBox="1"/>
                <p:nvPr/>
              </p:nvSpPr>
              <p:spPr>
                <a:xfrm>
                  <a:off x="8115006" y="3429000"/>
                  <a:ext cx="1338828" cy="369332"/>
                </a:xfrm>
                <a:prstGeom prst="rect">
                  <a:avLst/>
                </a:prstGeom>
                <a:noFill/>
              </p:spPr>
              <p:txBody>
                <a:bodyPr wrap="none" rtlCol="0">
                  <a:spAutoFit/>
                </a:bodyPr>
                <a:lstStyle/>
                <a:p>
                  <a:r>
                    <a:rPr lang="zh-TW" altLang="en-US" b="1" dirty="0">
                      <a:solidFill>
                        <a:schemeClr val="accent6"/>
                      </a:solidFill>
                      <a:latin typeface="Microsoft JhengHei UI" panose="020B0604030504040204" pitchFamily="34" charset="-120"/>
                      <a:ea typeface="Microsoft JhengHei UI" panose="020B0604030504040204" pitchFamily="34" charset="-120"/>
                    </a:rPr>
                    <a:t>靜態障礙物</a:t>
                  </a:r>
                </a:p>
              </p:txBody>
            </p:sp>
          </p:grpSp>
        </p:grpSp>
        <p:sp>
          <p:nvSpPr>
            <p:cNvPr id="28" name="矩形 27">
              <a:extLst>
                <a:ext uri="{FF2B5EF4-FFF2-40B4-BE49-F238E27FC236}">
                  <a16:creationId xmlns:a16="http://schemas.microsoft.com/office/drawing/2014/main" id="{A77012DB-F1CC-033E-7D4F-E001B30E241A}"/>
                </a:ext>
              </a:extLst>
            </p:cNvPr>
            <p:cNvSpPr/>
            <p:nvPr/>
          </p:nvSpPr>
          <p:spPr>
            <a:xfrm>
              <a:off x="6202977" y="3568502"/>
              <a:ext cx="1680634" cy="58182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a:extLst>
                <a:ext uri="{FF2B5EF4-FFF2-40B4-BE49-F238E27FC236}">
                  <a16:creationId xmlns:a16="http://schemas.microsoft.com/office/drawing/2014/main" id="{1CD07038-F08A-5828-4104-78766ED3DC92}"/>
                </a:ext>
              </a:extLst>
            </p:cNvPr>
            <p:cNvSpPr txBox="1"/>
            <p:nvPr/>
          </p:nvSpPr>
          <p:spPr>
            <a:xfrm>
              <a:off x="7852468" y="3591764"/>
              <a:ext cx="3852515" cy="418641"/>
            </a:xfrm>
            <a:prstGeom prst="rect">
              <a:avLst/>
            </a:prstGeom>
            <a:noFill/>
          </p:spPr>
          <p:txBody>
            <a:bodyPr wrap="square" rtlCol="0">
              <a:spAutoFit/>
            </a:bodyPr>
            <a:lstStyle/>
            <a:p>
              <a:pPr>
                <a:lnSpc>
                  <a:spcPct val="150000"/>
                </a:lnSpc>
              </a:pPr>
              <a:r>
                <a:rPr lang="zh-TW" altLang="en-US" sz="1600" dirty="0">
                  <a:solidFill>
                    <a:srgbClr val="FFFF00"/>
                  </a:solidFill>
                  <a:latin typeface="Microsoft JhengHei UI" panose="020B0604030504040204" pitchFamily="34" charset="-120"/>
                  <a:ea typeface="Microsoft JhengHei UI" panose="020B0604030504040204" pitchFamily="34" charset="-120"/>
                </a:rPr>
                <a:t>可察看駕駛級別速度、加速度、轉彎角度</a:t>
              </a:r>
              <a:endParaRPr lang="en-US" altLang="zh-TW" sz="1600" dirty="0">
                <a:solidFill>
                  <a:srgbClr val="FFFF00"/>
                </a:solidFill>
                <a:latin typeface="Microsoft JhengHei UI" panose="020B0604030504040204" pitchFamily="34" charset="-120"/>
                <a:ea typeface="Microsoft JhengHei UI" panose="020B0604030504040204" pitchFamily="34" charset="-120"/>
              </a:endParaRPr>
            </a:p>
          </p:txBody>
        </p:sp>
      </p:grpSp>
    </p:spTree>
    <p:extLst>
      <p:ext uri="{BB962C8B-B14F-4D97-AF65-F5344CB8AC3E}">
        <p14:creationId xmlns:p14="http://schemas.microsoft.com/office/powerpoint/2010/main" val="329469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4D9B2749-702C-FCC9-491A-E4598FC4C257}"/>
              </a:ext>
            </a:extLst>
          </p:cNvPr>
          <p:cNvCxnSpPr>
            <a:cxnSpLocks/>
            <a:endCxn id="10" idx="3"/>
          </p:cNvCxnSpPr>
          <p:nvPr/>
        </p:nvCxnSpPr>
        <p:spPr>
          <a:xfrm flipH="1" flipV="1">
            <a:off x="8110880" y="329959"/>
            <a:ext cx="4081120" cy="24002"/>
          </a:xfrm>
          <a:prstGeom prst="line">
            <a:avLst/>
          </a:prstGeom>
          <a:ln w="38100"/>
        </p:spPr>
        <p:style>
          <a:lnRef idx="1">
            <a:schemeClr val="dk1"/>
          </a:lnRef>
          <a:fillRef idx="0">
            <a:schemeClr val="dk1"/>
          </a:fillRef>
          <a:effectRef idx="0">
            <a:schemeClr val="dk1"/>
          </a:effectRef>
          <a:fontRef idx="minor">
            <a:schemeClr val="tx1"/>
          </a:fontRef>
        </p:style>
      </p:cxnSp>
      <p:grpSp>
        <p:nvGrpSpPr>
          <p:cNvPr id="5" name="群組 4">
            <a:extLst>
              <a:ext uri="{FF2B5EF4-FFF2-40B4-BE49-F238E27FC236}">
                <a16:creationId xmlns:a16="http://schemas.microsoft.com/office/drawing/2014/main" id="{81A8BF45-B724-CE8E-DB48-AEF1393A3ACF}"/>
              </a:ext>
            </a:extLst>
          </p:cNvPr>
          <p:cNvGrpSpPr/>
          <p:nvPr/>
        </p:nvGrpSpPr>
        <p:grpSpPr>
          <a:xfrm flipH="1">
            <a:off x="10929731" y="144554"/>
            <a:ext cx="775252" cy="425591"/>
            <a:chOff x="487017" y="144554"/>
            <a:chExt cx="775252" cy="425591"/>
          </a:xfrm>
        </p:grpSpPr>
        <p:sp>
          <p:nvSpPr>
            <p:cNvPr id="6" name="等腰三角形 5">
              <a:extLst>
                <a:ext uri="{FF2B5EF4-FFF2-40B4-BE49-F238E27FC236}">
                  <a16:creationId xmlns:a16="http://schemas.microsoft.com/office/drawing/2014/main" id="{EA84FEDD-C52E-D617-BBEF-BA755D331D3B}"/>
                </a:ext>
              </a:extLst>
            </p:cNvPr>
            <p:cNvSpPr/>
            <p:nvPr/>
          </p:nvSpPr>
          <p:spPr>
            <a:xfrm rot="5400000">
              <a:off x="421728" y="209843"/>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等腰三角形 6">
              <a:extLst>
                <a:ext uri="{FF2B5EF4-FFF2-40B4-BE49-F238E27FC236}">
                  <a16:creationId xmlns:a16="http://schemas.microsoft.com/office/drawing/2014/main" id="{18678241-8B55-9A70-0DA9-33CA6487DFE1}"/>
                </a:ext>
              </a:extLst>
            </p:cNvPr>
            <p:cNvSpPr/>
            <p:nvPr/>
          </p:nvSpPr>
          <p:spPr>
            <a:xfrm rot="5400000">
              <a:off x="908745" y="216620"/>
              <a:ext cx="418814" cy="288235"/>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B562181F-8988-447B-D889-B3128DEAAA7D}"/>
              </a:ext>
            </a:extLst>
          </p:cNvPr>
          <p:cNvSpPr txBox="1"/>
          <p:nvPr/>
        </p:nvSpPr>
        <p:spPr>
          <a:xfrm>
            <a:off x="129208" y="37571"/>
            <a:ext cx="7981672" cy="584775"/>
          </a:xfrm>
          <a:prstGeom prst="rect">
            <a:avLst/>
          </a:prstGeom>
          <a:noFill/>
        </p:spPr>
        <p:txBody>
          <a:bodyPr wrap="none" rtlCol="0">
            <a:spAutoFit/>
          </a:bodyPr>
          <a:lstStyle/>
          <a:p>
            <a:r>
              <a:rPr lang="en-US" altLang="zh-TW" sz="3200" b="1" dirty="0">
                <a:latin typeface="Microsoft JhengHei UI" panose="020B0604030504040204" pitchFamily="34" charset="-120"/>
                <a:ea typeface="Microsoft JhengHei UI" panose="020B0604030504040204" pitchFamily="34" charset="-120"/>
              </a:rPr>
              <a:t>3-2</a:t>
            </a:r>
            <a:r>
              <a:rPr lang="zh-TW" altLang="en-US" sz="3200" b="1" dirty="0">
                <a:latin typeface="Microsoft JhengHei UI" panose="020B0604030504040204" pitchFamily="34" charset="-120"/>
                <a:ea typeface="Microsoft JhengHei UI" panose="020B0604030504040204" pitchFamily="34" charset="-120"/>
              </a:rPr>
              <a:t> </a:t>
            </a:r>
            <a:r>
              <a:rPr lang="en-US" altLang="zh-TW" sz="3200" b="1" dirty="0">
                <a:latin typeface="Microsoft JhengHei UI" panose="020B0604030504040204" pitchFamily="34" charset="-120"/>
                <a:ea typeface="Microsoft JhengHei UI" panose="020B0604030504040204" pitchFamily="34" charset="-120"/>
              </a:rPr>
              <a:t>General methods – Secondary tasks</a:t>
            </a:r>
            <a:endParaRPr lang="zh-TW" altLang="en-US" sz="3200" b="1" dirty="0">
              <a:latin typeface="Microsoft JhengHei UI" panose="020B0604030504040204" pitchFamily="34" charset="-120"/>
              <a:ea typeface="Microsoft JhengHei UI" panose="020B0604030504040204" pitchFamily="34" charset="-120"/>
            </a:endParaRPr>
          </a:p>
        </p:txBody>
      </p:sp>
      <p:sp>
        <p:nvSpPr>
          <p:cNvPr id="12" name="文字方塊 11">
            <a:extLst>
              <a:ext uri="{FF2B5EF4-FFF2-40B4-BE49-F238E27FC236}">
                <a16:creationId xmlns:a16="http://schemas.microsoft.com/office/drawing/2014/main" id="{1EFBF6A7-093D-5670-0464-5FE28F432E3A}"/>
              </a:ext>
            </a:extLst>
          </p:cNvPr>
          <p:cNvSpPr txBox="1"/>
          <p:nvPr/>
        </p:nvSpPr>
        <p:spPr>
          <a:xfrm>
            <a:off x="129208" y="893310"/>
            <a:ext cx="12062792" cy="224381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次要任務的基礎是 </a:t>
            </a:r>
            <a:r>
              <a:rPr lang="en-US" altLang="zh-TW" sz="2400" dirty="0">
                <a:latin typeface="Microsoft JhengHei UI" panose="020B0604030504040204" pitchFamily="34" charset="-120"/>
                <a:ea typeface="Microsoft JhengHei UI" panose="020B0604030504040204" pitchFamily="34" charset="-120"/>
              </a:rPr>
              <a:t>2-back </a:t>
            </a:r>
            <a:r>
              <a:rPr lang="zh-TW" altLang="en-US" sz="2400" dirty="0">
                <a:latin typeface="Microsoft JhengHei UI" panose="020B0604030504040204" pitchFamily="34" charset="-120"/>
                <a:ea typeface="Microsoft JhengHei UI" panose="020B0604030504040204" pitchFamily="34" charset="-120"/>
              </a:rPr>
              <a:t>任務。</a:t>
            </a:r>
            <a:endParaRPr lang="en-US" altLang="zh-TW" sz="2400" dirty="0">
              <a:latin typeface="Microsoft JhengHei UI" panose="020B0604030504040204" pitchFamily="34" charset="-120"/>
              <a:ea typeface="Microsoft JhengHei UI"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Microsoft JhengHei UI" panose="020B0604030504040204" pitchFamily="34" charset="-120"/>
                <a:ea typeface="Microsoft JhengHei UI" panose="020B0604030504040204" pitchFamily="34" charset="-120"/>
              </a:rPr>
              <a:t>選擇</a:t>
            </a:r>
            <a:r>
              <a:rPr lang="en-US" altLang="zh-TW" sz="2400" dirty="0">
                <a:latin typeface="Microsoft JhengHei UI" panose="020B0604030504040204" pitchFamily="34" charset="-120"/>
                <a:ea typeface="Microsoft JhengHei UI" panose="020B0604030504040204" pitchFamily="34" charset="-120"/>
              </a:rPr>
              <a:t>2-back</a:t>
            </a:r>
            <a:r>
              <a:rPr lang="zh-TW" altLang="en-US" sz="2400" dirty="0">
                <a:latin typeface="Microsoft JhengHei UI" panose="020B0604030504040204" pitchFamily="34" charset="-120"/>
                <a:ea typeface="Microsoft JhengHei UI" panose="020B0604030504040204" pitchFamily="34" charset="-120"/>
              </a:rPr>
              <a:t>任務是因為他在</a:t>
            </a:r>
            <a:r>
              <a:rPr lang="en-US" altLang="zh-TW" sz="2400" dirty="0">
                <a:latin typeface="Microsoft JhengHei UI" panose="020B0604030504040204" pitchFamily="34" charset="-120"/>
                <a:ea typeface="Microsoft JhengHei UI" panose="020B0604030504040204" pitchFamily="34" charset="-120"/>
              </a:rPr>
              <a:t>TOR</a:t>
            </a:r>
            <a:r>
              <a:rPr lang="zh-TW" altLang="en-US" sz="2400" dirty="0">
                <a:latin typeface="Microsoft JhengHei UI" panose="020B0604030504040204" pitchFamily="34" charset="-120"/>
                <a:ea typeface="Microsoft JhengHei UI" panose="020B0604030504040204" pitchFamily="34" charset="-120"/>
              </a:rPr>
              <a:t>的過程中工作記憶是相當重要的。為了掌握</a:t>
            </a:r>
            <a:r>
              <a:rPr lang="en-US" altLang="zh-TW" sz="2400" dirty="0">
                <a:latin typeface="Microsoft JhengHei UI" panose="020B0604030504040204" pitchFamily="34" charset="-120"/>
                <a:ea typeface="Microsoft JhengHei UI" panose="020B0604030504040204" pitchFamily="34" charset="-120"/>
              </a:rPr>
              <a:t>TOR</a:t>
            </a:r>
            <a:r>
              <a:rPr lang="zh-TW" altLang="en-US" sz="2400" dirty="0">
                <a:latin typeface="Microsoft JhengHei UI" panose="020B0604030504040204" pitchFamily="34" charset="-120"/>
                <a:ea typeface="Microsoft JhengHei UI" panose="020B0604030504040204" pitchFamily="34" charset="-120"/>
              </a:rPr>
              <a:t>，必須訪問駕駛員手動駕駛的長期記憶，因為他提供最近過去的情況資訊。手動駕駛的長期記憶將會轉變成自主的駕駛技能。</a:t>
            </a:r>
          </a:p>
        </p:txBody>
      </p:sp>
      <p:sp>
        <p:nvSpPr>
          <p:cNvPr id="2" name="文字方塊 1">
            <a:extLst>
              <a:ext uri="{FF2B5EF4-FFF2-40B4-BE49-F238E27FC236}">
                <a16:creationId xmlns:a16="http://schemas.microsoft.com/office/drawing/2014/main" id="{9C147043-ACAD-AF21-6DDF-29BFD698F466}"/>
              </a:ext>
            </a:extLst>
          </p:cNvPr>
          <p:cNvSpPr txBox="1"/>
          <p:nvPr/>
        </p:nvSpPr>
        <p:spPr>
          <a:xfrm>
            <a:off x="129208" y="3422177"/>
            <a:ext cx="5246501" cy="461665"/>
          </a:xfrm>
          <a:prstGeom prst="rect">
            <a:avLst/>
          </a:prstGeom>
          <a:noFill/>
        </p:spPr>
        <p:txBody>
          <a:bodyPr wrap="none" rtlCol="0">
            <a:spAutoFit/>
          </a:bodyPr>
          <a:lstStyle/>
          <a:p>
            <a:r>
              <a:rPr lang="zh-TW" altLang="en-US" sz="2400" b="1" dirty="0">
                <a:latin typeface="Microsoft JhengHei UI" panose="020B0604030504040204" pitchFamily="34" charset="-120"/>
                <a:ea typeface="Microsoft JhengHei UI" panose="020B0604030504040204" pitchFamily="34" charset="-120"/>
              </a:rPr>
              <a:t>在</a:t>
            </a:r>
            <a:r>
              <a:rPr lang="en-US" altLang="zh-TW" sz="2400" b="1" dirty="0">
                <a:latin typeface="Microsoft JhengHei UI" panose="020B0604030504040204" pitchFamily="34" charset="-120"/>
                <a:ea typeface="Microsoft JhengHei UI" panose="020B0604030504040204" pitchFamily="34" charset="-120"/>
              </a:rPr>
              <a:t>TOR</a:t>
            </a:r>
            <a:r>
              <a:rPr lang="zh-TW" altLang="en-US" sz="2400" b="1" dirty="0">
                <a:latin typeface="Microsoft JhengHei UI" panose="020B0604030504040204" pitchFamily="34" charset="-120"/>
                <a:ea typeface="Microsoft JhengHei UI" panose="020B0604030504040204" pitchFamily="34" charset="-120"/>
              </a:rPr>
              <a:t>警報適合的認知渠道的可能性 </a:t>
            </a:r>
            <a:r>
              <a:rPr lang="en-US" altLang="zh-TW" sz="2400" b="1" dirty="0">
                <a:latin typeface="Microsoft JhengHei UI" panose="020B0604030504040204" pitchFamily="34" charset="-120"/>
                <a:ea typeface="Microsoft JhengHei UI" panose="020B0604030504040204" pitchFamily="34" charset="-120"/>
              </a:rPr>
              <a:t>:</a:t>
            </a:r>
            <a:endParaRPr lang="zh-TW" altLang="en-US" sz="2400" b="1" dirty="0">
              <a:latin typeface="Microsoft JhengHei UI" panose="020B0604030504040204" pitchFamily="34" charset="-120"/>
              <a:ea typeface="Microsoft JhengHei UI" panose="020B0604030504040204" pitchFamily="34" charset="-120"/>
            </a:endParaRPr>
          </a:p>
        </p:txBody>
      </p:sp>
      <p:sp>
        <p:nvSpPr>
          <p:cNvPr id="3" name="文字方塊 2">
            <a:extLst>
              <a:ext uri="{FF2B5EF4-FFF2-40B4-BE49-F238E27FC236}">
                <a16:creationId xmlns:a16="http://schemas.microsoft.com/office/drawing/2014/main" id="{63781C77-D1D7-B94A-2288-4649181DF7E5}"/>
              </a:ext>
            </a:extLst>
          </p:cNvPr>
          <p:cNvSpPr txBox="1"/>
          <p:nvPr/>
        </p:nvSpPr>
        <p:spPr>
          <a:xfrm>
            <a:off x="202995" y="3883842"/>
            <a:ext cx="8935459" cy="1689822"/>
          </a:xfrm>
          <a:prstGeom prst="rect">
            <a:avLst/>
          </a:prstGeom>
          <a:noFill/>
        </p:spPr>
        <p:txBody>
          <a:bodyPr wrap="none" rtlCol="0">
            <a:spAutoFit/>
          </a:bodyPr>
          <a:lstStyle/>
          <a:p>
            <a:pPr>
              <a:lnSpc>
                <a:spcPct val="150000"/>
              </a:lnSpc>
            </a:pPr>
            <a:r>
              <a:rPr lang="en-US" altLang="zh-TW" sz="2400" dirty="0">
                <a:latin typeface="Microsoft JhengHei UI" panose="020B0604030504040204" pitchFamily="34" charset="-120"/>
                <a:ea typeface="Microsoft JhengHei UI" panose="020B0604030504040204" pitchFamily="34" charset="-120"/>
              </a:rPr>
              <a:t>1.</a:t>
            </a:r>
            <a:r>
              <a:rPr lang="zh-TW" altLang="en-US" sz="2400" dirty="0">
                <a:latin typeface="Microsoft JhengHei UI" panose="020B0604030504040204" pitchFamily="34" charset="-120"/>
                <a:ea typeface="Microsoft JhengHei UI" panose="020B0604030504040204" pitchFamily="34" charset="-120"/>
              </a:rPr>
              <a:t>視覺語言任務 </a:t>
            </a:r>
            <a:r>
              <a:rPr lang="en-US" altLang="zh-TW" sz="2400" dirty="0">
                <a:latin typeface="Microsoft JhengHei UI" panose="020B0604030504040204" pitchFamily="34" charset="-120"/>
                <a:ea typeface="Microsoft JhengHei UI" panose="020B0604030504040204" pitchFamily="34" charset="-120"/>
              </a:rPr>
              <a:t>: </a:t>
            </a:r>
            <a:r>
              <a:rPr lang="zh-TW" altLang="en-US" sz="2400" dirty="0">
                <a:latin typeface="Microsoft JhengHei UI" panose="020B0604030504040204" pitchFamily="34" charset="-120"/>
                <a:ea typeface="Microsoft JhengHei UI" panose="020B0604030504040204" pitchFamily="34" charset="-120"/>
              </a:rPr>
              <a:t>在靠近模擬螢幕的平板中顯示</a:t>
            </a:r>
            <a:r>
              <a:rPr lang="en-US" altLang="zh-TW" sz="2400" dirty="0">
                <a:latin typeface="Microsoft JhengHei UI" panose="020B0604030504040204" pitchFamily="34" charset="-120"/>
                <a:ea typeface="Microsoft JhengHei UI" panose="020B0604030504040204" pitchFamily="34" charset="-120"/>
              </a:rPr>
              <a:t>0~9</a:t>
            </a:r>
            <a:r>
              <a:rPr lang="zh-TW" altLang="en-US" sz="2400" dirty="0">
                <a:latin typeface="Microsoft JhengHei UI" panose="020B0604030504040204" pitchFamily="34" charset="-120"/>
                <a:ea typeface="Microsoft JhengHei UI" panose="020B0604030504040204" pitchFamily="34" charset="-120"/>
              </a:rPr>
              <a:t>數字</a:t>
            </a:r>
          </a:p>
          <a:p>
            <a:pPr>
              <a:lnSpc>
                <a:spcPct val="150000"/>
              </a:lnSpc>
            </a:pPr>
            <a:r>
              <a:rPr lang="en-US" altLang="zh-TW" sz="2400" dirty="0">
                <a:latin typeface="Microsoft JhengHei UI" panose="020B0604030504040204" pitchFamily="34" charset="-120"/>
                <a:ea typeface="Microsoft JhengHei UI" panose="020B0604030504040204" pitchFamily="34" charset="-120"/>
              </a:rPr>
              <a:t>2.</a:t>
            </a:r>
            <a:r>
              <a:rPr lang="zh-TW" altLang="en-US" sz="2400" dirty="0">
                <a:latin typeface="Microsoft JhengHei UI" panose="020B0604030504040204" pitchFamily="34" charset="-120"/>
                <a:ea typeface="Microsoft JhengHei UI" panose="020B0604030504040204" pitchFamily="34" charset="-120"/>
              </a:rPr>
              <a:t>聽覺空間任務 </a:t>
            </a:r>
            <a:r>
              <a:rPr lang="en-US" altLang="zh-TW" sz="2400" dirty="0">
                <a:latin typeface="Microsoft JhengHei UI" panose="020B0604030504040204" pitchFamily="34" charset="-120"/>
                <a:ea typeface="Microsoft JhengHei UI" panose="020B0604030504040204" pitchFamily="34" charset="-120"/>
              </a:rPr>
              <a:t>: </a:t>
            </a:r>
            <a:r>
              <a:rPr lang="zh-TW" altLang="en-US" sz="2400" dirty="0">
                <a:latin typeface="Microsoft JhengHei UI" panose="020B0604030504040204" pitchFamily="34" charset="-120"/>
                <a:ea typeface="Microsoft JhengHei UI" panose="020B0604030504040204" pitchFamily="34" charset="-120"/>
              </a:rPr>
              <a:t>識別位置來自嗶聲的資源 </a:t>
            </a:r>
            <a:r>
              <a:rPr lang="en-US" altLang="zh-TW" sz="2400" dirty="0">
                <a:latin typeface="Microsoft JhengHei UI" panose="020B0604030504040204" pitchFamily="34" charset="-120"/>
                <a:ea typeface="Microsoft JhengHei UI" panose="020B0604030504040204" pitchFamily="34" charset="-120"/>
              </a:rPr>
              <a:t>(</a:t>
            </a:r>
            <a:r>
              <a:rPr lang="zh-TW" altLang="en-US" sz="2400" dirty="0">
                <a:latin typeface="Microsoft JhengHei UI" panose="020B0604030504040204" pitchFamily="34" charset="-120"/>
                <a:ea typeface="Microsoft JhengHei UI" panose="020B0604030504040204" pitchFamily="34" charset="-120"/>
              </a:rPr>
              <a:t>左邊、左右邊、右邊</a:t>
            </a:r>
            <a:r>
              <a:rPr lang="en-US" altLang="zh-TW" sz="2400" dirty="0">
                <a:latin typeface="Microsoft JhengHei UI" panose="020B0604030504040204" pitchFamily="34" charset="-120"/>
                <a:ea typeface="Microsoft JhengHei UI" panose="020B0604030504040204" pitchFamily="34" charset="-120"/>
              </a:rPr>
              <a:t>)</a:t>
            </a:r>
          </a:p>
          <a:p>
            <a:pPr>
              <a:lnSpc>
                <a:spcPct val="150000"/>
              </a:lnSpc>
            </a:pPr>
            <a:r>
              <a:rPr lang="en-US" altLang="zh-TW" sz="2400" dirty="0">
                <a:latin typeface="Microsoft JhengHei UI" panose="020B0604030504040204" pitchFamily="34" charset="-120"/>
                <a:ea typeface="Microsoft JhengHei UI" panose="020B0604030504040204" pitchFamily="34" charset="-120"/>
              </a:rPr>
              <a:t>3.</a:t>
            </a:r>
            <a:r>
              <a:rPr lang="zh-TW" altLang="en-US" sz="2400" dirty="0">
                <a:latin typeface="Microsoft JhengHei UI" panose="020B0604030504040204" pitchFamily="34" charset="-120"/>
                <a:ea typeface="Microsoft JhengHei UI" panose="020B0604030504040204" pitchFamily="34" charset="-120"/>
              </a:rPr>
              <a:t>聽覺語言任務 </a:t>
            </a:r>
            <a:r>
              <a:rPr lang="en-US" altLang="zh-TW" sz="2400" dirty="0">
                <a:latin typeface="Microsoft JhengHei UI" panose="020B0604030504040204" pitchFamily="34" charset="-120"/>
                <a:ea typeface="Microsoft JhengHei UI" panose="020B0604030504040204" pitchFamily="34" charset="-120"/>
              </a:rPr>
              <a:t>: </a:t>
            </a:r>
            <a:r>
              <a:rPr lang="zh-TW" altLang="en-US" sz="2400" dirty="0">
                <a:latin typeface="Microsoft JhengHei UI" panose="020B0604030504040204" pitchFamily="34" charset="-120"/>
                <a:ea typeface="Microsoft JhengHei UI" panose="020B0604030504040204" pitchFamily="34" charset="-120"/>
              </a:rPr>
              <a:t>涉及用英文呈現數字</a:t>
            </a:r>
            <a:r>
              <a:rPr lang="en-US" altLang="zh-TW" sz="2400" dirty="0">
                <a:latin typeface="Microsoft JhengHei UI" panose="020B0604030504040204" pitchFamily="34" charset="-120"/>
                <a:ea typeface="Microsoft JhengHei UI" panose="020B0604030504040204" pitchFamily="34" charset="-120"/>
              </a:rPr>
              <a:t>(0~9)</a:t>
            </a:r>
            <a:r>
              <a:rPr lang="zh-TW" altLang="en-US" sz="2400" dirty="0">
                <a:latin typeface="Microsoft JhengHei UI" panose="020B0604030504040204" pitchFamily="34" charset="-120"/>
                <a:ea typeface="Microsoft JhengHei UI" panose="020B0604030504040204" pitchFamily="34" charset="-120"/>
              </a:rPr>
              <a:t>的音頻</a:t>
            </a:r>
          </a:p>
        </p:txBody>
      </p:sp>
      <p:pic>
        <p:nvPicPr>
          <p:cNvPr id="17" name="圖片 16">
            <a:extLst>
              <a:ext uri="{FF2B5EF4-FFF2-40B4-BE49-F238E27FC236}">
                <a16:creationId xmlns:a16="http://schemas.microsoft.com/office/drawing/2014/main" id="{106B6CC3-F9FE-00F7-47FF-62D5D1B82D0D}"/>
              </a:ext>
            </a:extLst>
          </p:cNvPr>
          <p:cNvPicPr>
            <a:picLocks noChangeAspect="1"/>
          </p:cNvPicPr>
          <p:nvPr/>
        </p:nvPicPr>
        <p:blipFill rotWithShape="1">
          <a:blip r:embed="rId3"/>
          <a:srcRect l="4227" t="5255" r="2903"/>
          <a:stretch/>
        </p:blipFill>
        <p:spPr>
          <a:xfrm>
            <a:off x="9212241" y="3676478"/>
            <a:ext cx="2924338" cy="2508282"/>
          </a:xfrm>
          <a:prstGeom prst="rect">
            <a:avLst/>
          </a:prstGeom>
        </p:spPr>
      </p:pic>
    </p:spTree>
    <p:extLst>
      <p:ext uri="{BB962C8B-B14F-4D97-AF65-F5344CB8AC3E}">
        <p14:creationId xmlns:p14="http://schemas.microsoft.com/office/powerpoint/2010/main" val="333906999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5742</TotalTime>
  <Words>4032</Words>
  <Application>Microsoft Office PowerPoint</Application>
  <PresentationFormat>寬螢幕</PresentationFormat>
  <Paragraphs>215</Paragraphs>
  <Slides>25</Slides>
  <Notes>24</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25</vt:i4>
      </vt:variant>
    </vt:vector>
  </HeadingPairs>
  <TitlesOfParts>
    <vt:vector size="30" baseType="lpstr">
      <vt:lpstr>Microsoft JhengHei UI</vt:lpstr>
      <vt:lpstr>Arial</vt:lpstr>
      <vt:lpstr>Calibri</vt:lpstr>
      <vt:lpstr>Calibri Light</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宋錦玉</dc:creator>
  <cp:lastModifiedBy>宋錦玉</cp:lastModifiedBy>
  <cp:revision>15</cp:revision>
  <dcterms:created xsi:type="dcterms:W3CDTF">2022-09-10T10:40:14Z</dcterms:created>
  <dcterms:modified xsi:type="dcterms:W3CDTF">2022-09-24T07:58:40Z</dcterms:modified>
</cp:coreProperties>
</file>